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slideshow.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59436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2884"/>
    <a:srgbClr val="0000FF"/>
    <a:srgbClr val="6600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262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5770" y="1496484"/>
            <a:ext cx="5052060" cy="3183467"/>
          </a:xfrm>
        </p:spPr>
        <p:txBody>
          <a:bodyPr anchor="b"/>
          <a:lstStyle>
            <a:lvl1pPr algn="ctr">
              <a:defRPr sz="3900"/>
            </a:lvl1pPr>
          </a:lstStyle>
          <a:p>
            <a:r>
              <a:rPr lang="en-US"/>
              <a:t>Click to edit Master title style</a:t>
            </a:r>
            <a:endParaRPr lang="en-US" dirty="0"/>
          </a:p>
        </p:txBody>
      </p:sp>
      <p:sp>
        <p:nvSpPr>
          <p:cNvPr id="3" name="Subtitle 2"/>
          <p:cNvSpPr>
            <a:spLocks noGrp="1"/>
          </p:cNvSpPr>
          <p:nvPr>
            <p:ph type="subTitle" idx="1"/>
          </p:nvPr>
        </p:nvSpPr>
        <p:spPr>
          <a:xfrm>
            <a:off x="742950" y="4802717"/>
            <a:ext cx="4457700" cy="2207683"/>
          </a:xfrm>
        </p:spPr>
        <p:txBody>
          <a:bodyPr/>
          <a:lstStyle>
            <a:lvl1pPr marL="0" indent="0" algn="ctr">
              <a:buNone/>
              <a:defRPr sz="1560"/>
            </a:lvl1pPr>
            <a:lvl2pPr marL="297180" indent="0" algn="ctr">
              <a:buNone/>
              <a:defRPr sz="1300"/>
            </a:lvl2pPr>
            <a:lvl3pPr marL="594360" indent="0" algn="ctr">
              <a:buNone/>
              <a:defRPr sz="1170"/>
            </a:lvl3pPr>
            <a:lvl4pPr marL="891540" indent="0" algn="ctr">
              <a:buNone/>
              <a:defRPr sz="1040"/>
            </a:lvl4pPr>
            <a:lvl5pPr marL="1188720" indent="0" algn="ctr">
              <a:buNone/>
              <a:defRPr sz="1040"/>
            </a:lvl5pPr>
            <a:lvl6pPr marL="1485900" indent="0" algn="ctr">
              <a:buNone/>
              <a:defRPr sz="1040"/>
            </a:lvl6pPr>
            <a:lvl7pPr marL="1783080" indent="0" algn="ctr">
              <a:buNone/>
              <a:defRPr sz="1040"/>
            </a:lvl7pPr>
            <a:lvl8pPr marL="2080260" indent="0" algn="ctr">
              <a:buNone/>
              <a:defRPr sz="1040"/>
            </a:lvl8pPr>
            <a:lvl9pPr marL="2377440" indent="0" algn="ctr">
              <a:buNone/>
              <a:defRPr sz="1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218978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2352104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53389" y="486834"/>
            <a:ext cx="1281589"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08623" y="486834"/>
            <a:ext cx="3770471"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97591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353032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5527" y="2279653"/>
            <a:ext cx="5126355" cy="3803649"/>
          </a:xfrm>
        </p:spPr>
        <p:txBody>
          <a:bodyPr anchor="b"/>
          <a:lstStyle>
            <a:lvl1pPr>
              <a:defRPr sz="3900"/>
            </a:lvl1pPr>
          </a:lstStyle>
          <a:p>
            <a:r>
              <a:rPr lang="en-US"/>
              <a:t>Click to edit Master title style</a:t>
            </a:r>
            <a:endParaRPr lang="en-US" dirty="0"/>
          </a:p>
        </p:txBody>
      </p:sp>
      <p:sp>
        <p:nvSpPr>
          <p:cNvPr id="3" name="Text Placeholder 2"/>
          <p:cNvSpPr>
            <a:spLocks noGrp="1"/>
          </p:cNvSpPr>
          <p:nvPr>
            <p:ph type="body" idx="1"/>
          </p:nvPr>
        </p:nvSpPr>
        <p:spPr>
          <a:xfrm>
            <a:off x="405527" y="6119286"/>
            <a:ext cx="5126355" cy="2000249"/>
          </a:xfrm>
        </p:spPr>
        <p:txBody>
          <a:bodyPr/>
          <a:lstStyle>
            <a:lvl1pPr marL="0" indent="0">
              <a:buNone/>
              <a:defRPr sz="1560">
                <a:solidFill>
                  <a:schemeClr val="tx1"/>
                </a:solidFill>
              </a:defRPr>
            </a:lvl1pPr>
            <a:lvl2pPr marL="297180" indent="0">
              <a:buNone/>
              <a:defRPr sz="1300">
                <a:solidFill>
                  <a:schemeClr val="tx1">
                    <a:tint val="75000"/>
                  </a:schemeClr>
                </a:solidFill>
              </a:defRPr>
            </a:lvl2pPr>
            <a:lvl3pPr marL="594360" indent="0">
              <a:buNone/>
              <a:defRPr sz="1170">
                <a:solidFill>
                  <a:schemeClr val="tx1">
                    <a:tint val="75000"/>
                  </a:schemeClr>
                </a:solidFill>
              </a:defRPr>
            </a:lvl3pPr>
            <a:lvl4pPr marL="891540" indent="0">
              <a:buNone/>
              <a:defRPr sz="1040">
                <a:solidFill>
                  <a:schemeClr val="tx1">
                    <a:tint val="75000"/>
                  </a:schemeClr>
                </a:solidFill>
              </a:defRPr>
            </a:lvl4pPr>
            <a:lvl5pPr marL="1188720" indent="0">
              <a:buNone/>
              <a:defRPr sz="1040">
                <a:solidFill>
                  <a:schemeClr val="tx1">
                    <a:tint val="75000"/>
                  </a:schemeClr>
                </a:solidFill>
              </a:defRPr>
            </a:lvl5pPr>
            <a:lvl6pPr marL="1485900" indent="0">
              <a:buNone/>
              <a:defRPr sz="1040">
                <a:solidFill>
                  <a:schemeClr val="tx1">
                    <a:tint val="75000"/>
                  </a:schemeClr>
                </a:solidFill>
              </a:defRPr>
            </a:lvl6pPr>
            <a:lvl7pPr marL="1783080" indent="0">
              <a:buNone/>
              <a:defRPr sz="1040">
                <a:solidFill>
                  <a:schemeClr val="tx1">
                    <a:tint val="75000"/>
                  </a:schemeClr>
                </a:solidFill>
              </a:defRPr>
            </a:lvl7pPr>
            <a:lvl8pPr marL="2080260" indent="0">
              <a:buNone/>
              <a:defRPr sz="1040">
                <a:solidFill>
                  <a:schemeClr val="tx1">
                    <a:tint val="75000"/>
                  </a:schemeClr>
                </a:solidFill>
              </a:defRPr>
            </a:lvl8pPr>
            <a:lvl9pPr marL="2377440" indent="0">
              <a:buNone/>
              <a:defRPr sz="1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1043677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08623" y="2434167"/>
            <a:ext cx="252603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008948" y="2434167"/>
            <a:ext cx="252603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328502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9397" y="486836"/>
            <a:ext cx="512635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09397" y="2241551"/>
            <a:ext cx="2514421" cy="1098549"/>
          </a:xfrm>
        </p:spPr>
        <p:txBody>
          <a:bodyPr anchor="b"/>
          <a:lstStyle>
            <a:lvl1pPr marL="0" indent="0">
              <a:buNone/>
              <a:defRPr sz="1560" b="1"/>
            </a:lvl1pPr>
            <a:lvl2pPr marL="297180" indent="0">
              <a:buNone/>
              <a:defRPr sz="1300" b="1"/>
            </a:lvl2pPr>
            <a:lvl3pPr marL="594360" indent="0">
              <a:buNone/>
              <a:defRPr sz="1170" b="1"/>
            </a:lvl3pPr>
            <a:lvl4pPr marL="891540" indent="0">
              <a:buNone/>
              <a:defRPr sz="1040" b="1"/>
            </a:lvl4pPr>
            <a:lvl5pPr marL="1188720" indent="0">
              <a:buNone/>
              <a:defRPr sz="1040" b="1"/>
            </a:lvl5pPr>
            <a:lvl6pPr marL="1485900" indent="0">
              <a:buNone/>
              <a:defRPr sz="1040" b="1"/>
            </a:lvl6pPr>
            <a:lvl7pPr marL="1783080" indent="0">
              <a:buNone/>
              <a:defRPr sz="1040" b="1"/>
            </a:lvl7pPr>
            <a:lvl8pPr marL="2080260" indent="0">
              <a:buNone/>
              <a:defRPr sz="1040" b="1"/>
            </a:lvl8pPr>
            <a:lvl9pPr marL="2377440" indent="0">
              <a:buNone/>
              <a:defRPr sz="1040" b="1"/>
            </a:lvl9pPr>
          </a:lstStyle>
          <a:p>
            <a:pPr lvl="0"/>
            <a:r>
              <a:rPr lang="en-US"/>
              <a:t>Click to edit Master text styles</a:t>
            </a:r>
          </a:p>
        </p:txBody>
      </p:sp>
      <p:sp>
        <p:nvSpPr>
          <p:cNvPr id="4" name="Content Placeholder 3"/>
          <p:cNvSpPr>
            <a:spLocks noGrp="1"/>
          </p:cNvSpPr>
          <p:nvPr>
            <p:ph sz="half" idx="2"/>
          </p:nvPr>
        </p:nvSpPr>
        <p:spPr>
          <a:xfrm>
            <a:off x="409397" y="3340100"/>
            <a:ext cx="251442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008948" y="2241551"/>
            <a:ext cx="2526804" cy="1098549"/>
          </a:xfrm>
        </p:spPr>
        <p:txBody>
          <a:bodyPr anchor="b"/>
          <a:lstStyle>
            <a:lvl1pPr marL="0" indent="0">
              <a:buNone/>
              <a:defRPr sz="1560" b="1"/>
            </a:lvl1pPr>
            <a:lvl2pPr marL="297180" indent="0">
              <a:buNone/>
              <a:defRPr sz="1300" b="1"/>
            </a:lvl2pPr>
            <a:lvl3pPr marL="594360" indent="0">
              <a:buNone/>
              <a:defRPr sz="1170" b="1"/>
            </a:lvl3pPr>
            <a:lvl4pPr marL="891540" indent="0">
              <a:buNone/>
              <a:defRPr sz="1040" b="1"/>
            </a:lvl4pPr>
            <a:lvl5pPr marL="1188720" indent="0">
              <a:buNone/>
              <a:defRPr sz="1040" b="1"/>
            </a:lvl5pPr>
            <a:lvl6pPr marL="1485900" indent="0">
              <a:buNone/>
              <a:defRPr sz="1040" b="1"/>
            </a:lvl6pPr>
            <a:lvl7pPr marL="1783080" indent="0">
              <a:buNone/>
              <a:defRPr sz="1040" b="1"/>
            </a:lvl7pPr>
            <a:lvl8pPr marL="2080260" indent="0">
              <a:buNone/>
              <a:defRPr sz="1040" b="1"/>
            </a:lvl8pPr>
            <a:lvl9pPr marL="2377440" indent="0">
              <a:buNone/>
              <a:defRPr sz="1040" b="1"/>
            </a:lvl9pPr>
          </a:lstStyle>
          <a:p>
            <a:pPr lvl="0"/>
            <a:r>
              <a:rPr lang="en-US"/>
              <a:t>Click to edit Master text styles</a:t>
            </a:r>
          </a:p>
        </p:txBody>
      </p:sp>
      <p:sp>
        <p:nvSpPr>
          <p:cNvPr id="6" name="Content Placeholder 5"/>
          <p:cNvSpPr>
            <a:spLocks noGrp="1"/>
          </p:cNvSpPr>
          <p:nvPr>
            <p:ph sz="quarter" idx="4"/>
          </p:nvPr>
        </p:nvSpPr>
        <p:spPr>
          <a:xfrm>
            <a:off x="3008948" y="3340100"/>
            <a:ext cx="2526804"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162398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225356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358255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9397" y="609600"/>
            <a:ext cx="1916966" cy="2133600"/>
          </a:xfrm>
        </p:spPr>
        <p:txBody>
          <a:bodyPr anchor="b"/>
          <a:lstStyle>
            <a:lvl1pPr>
              <a:defRPr sz="2080"/>
            </a:lvl1pPr>
          </a:lstStyle>
          <a:p>
            <a:r>
              <a:rPr lang="en-US"/>
              <a:t>Click to edit Master title style</a:t>
            </a:r>
            <a:endParaRPr lang="en-US" dirty="0"/>
          </a:p>
        </p:txBody>
      </p:sp>
      <p:sp>
        <p:nvSpPr>
          <p:cNvPr id="3" name="Content Placeholder 2"/>
          <p:cNvSpPr>
            <a:spLocks noGrp="1"/>
          </p:cNvSpPr>
          <p:nvPr>
            <p:ph idx="1"/>
          </p:nvPr>
        </p:nvSpPr>
        <p:spPr>
          <a:xfrm>
            <a:off x="2526804" y="1316569"/>
            <a:ext cx="3008948" cy="6498167"/>
          </a:xfrm>
        </p:spPr>
        <p:txBody>
          <a:bodyPr/>
          <a:lstStyle>
            <a:lvl1pPr>
              <a:defRPr sz="2080"/>
            </a:lvl1pPr>
            <a:lvl2pPr>
              <a:defRPr sz="1820"/>
            </a:lvl2pPr>
            <a:lvl3pPr>
              <a:defRPr sz="156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09397" y="2743200"/>
            <a:ext cx="1916966" cy="5082117"/>
          </a:xfrm>
        </p:spPr>
        <p:txBody>
          <a:bodyPr/>
          <a:lstStyle>
            <a:lvl1pPr marL="0" indent="0">
              <a:buNone/>
              <a:defRPr sz="1040"/>
            </a:lvl1pPr>
            <a:lvl2pPr marL="297180" indent="0">
              <a:buNone/>
              <a:defRPr sz="910"/>
            </a:lvl2pPr>
            <a:lvl3pPr marL="594360" indent="0">
              <a:buNone/>
              <a:defRPr sz="780"/>
            </a:lvl3pPr>
            <a:lvl4pPr marL="891540" indent="0">
              <a:buNone/>
              <a:defRPr sz="650"/>
            </a:lvl4pPr>
            <a:lvl5pPr marL="1188720" indent="0">
              <a:buNone/>
              <a:defRPr sz="650"/>
            </a:lvl5pPr>
            <a:lvl6pPr marL="1485900" indent="0">
              <a:buNone/>
              <a:defRPr sz="650"/>
            </a:lvl6pPr>
            <a:lvl7pPr marL="1783080" indent="0">
              <a:buNone/>
              <a:defRPr sz="650"/>
            </a:lvl7pPr>
            <a:lvl8pPr marL="2080260" indent="0">
              <a:buNone/>
              <a:defRPr sz="650"/>
            </a:lvl8pPr>
            <a:lvl9pPr marL="2377440" indent="0">
              <a:buNone/>
              <a:defRPr sz="650"/>
            </a:lvl9pPr>
          </a:lstStyle>
          <a:p>
            <a:pPr lvl="0"/>
            <a:r>
              <a:rPr lang="en-US"/>
              <a:t>Click to edit Master text styles</a:t>
            </a:r>
          </a:p>
        </p:txBody>
      </p:sp>
      <p:sp>
        <p:nvSpPr>
          <p:cNvPr id="5" name="Date Placeholder 4"/>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270938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9397" y="609600"/>
            <a:ext cx="1916966" cy="2133600"/>
          </a:xfrm>
        </p:spPr>
        <p:txBody>
          <a:bodyPr anchor="b"/>
          <a:lstStyle>
            <a:lvl1pPr>
              <a:defRPr sz="2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26804" y="1316569"/>
            <a:ext cx="3008948" cy="6498167"/>
          </a:xfrm>
        </p:spPr>
        <p:txBody>
          <a:bodyPr anchor="t"/>
          <a:lstStyle>
            <a:lvl1pPr marL="0" indent="0">
              <a:buNone/>
              <a:defRPr sz="2080"/>
            </a:lvl1pPr>
            <a:lvl2pPr marL="297180" indent="0">
              <a:buNone/>
              <a:defRPr sz="1820"/>
            </a:lvl2pPr>
            <a:lvl3pPr marL="594360" indent="0">
              <a:buNone/>
              <a:defRPr sz="1560"/>
            </a:lvl3pPr>
            <a:lvl4pPr marL="891540" indent="0">
              <a:buNone/>
              <a:defRPr sz="1300"/>
            </a:lvl4pPr>
            <a:lvl5pPr marL="1188720" indent="0">
              <a:buNone/>
              <a:defRPr sz="1300"/>
            </a:lvl5pPr>
            <a:lvl6pPr marL="1485900" indent="0">
              <a:buNone/>
              <a:defRPr sz="1300"/>
            </a:lvl6pPr>
            <a:lvl7pPr marL="1783080" indent="0">
              <a:buNone/>
              <a:defRPr sz="1300"/>
            </a:lvl7pPr>
            <a:lvl8pPr marL="2080260" indent="0">
              <a:buNone/>
              <a:defRPr sz="1300"/>
            </a:lvl8pPr>
            <a:lvl9pPr marL="2377440" indent="0">
              <a:buNone/>
              <a:defRPr sz="1300"/>
            </a:lvl9pPr>
          </a:lstStyle>
          <a:p>
            <a:r>
              <a:rPr lang="en-US" dirty="0"/>
              <a:t>Click icon to add picture</a:t>
            </a:r>
          </a:p>
        </p:txBody>
      </p:sp>
      <p:sp>
        <p:nvSpPr>
          <p:cNvPr id="4" name="Text Placeholder 3"/>
          <p:cNvSpPr>
            <a:spLocks noGrp="1"/>
          </p:cNvSpPr>
          <p:nvPr>
            <p:ph type="body" sz="half" idx="2"/>
          </p:nvPr>
        </p:nvSpPr>
        <p:spPr>
          <a:xfrm>
            <a:off x="409397" y="2743200"/>
            <a:ext cx="1916966" cy="5082117"/>
          </a:xfrm>
        </p:spPr>
        <p:txBody>
          <a:bodyPr/>
          <a:lstStyle>
            <a:lvl1pPr marL="0" indent="0">
              <a:buNone/>
              <a:defRPr sz="1040"/>
            </a:lvl1pPr>
            <a:lvl2pPr marL="297180" indent="0">
              <a:buNone/>
              <a:defRPr sz="910"/>
            </a:lvl2pPr>
            <a:lvl3pPr marL="594360" indent="0">
              <a:buNone/>
              <a:defRPr sz="780"/>
            </a:lvl3pPr>
            <a:lvl4pPr marL="891540" indent="0">
              <a:buNone/>
              <a:defRPr sz="650"/>
            </a:lvl4pPr>
            <a:lvl5pPr marL="1188720" indent="0">
              <a:buNone/>
              <a:defRPr sz="650"/>
            </a:lvl5pPr>
            <a:lvl6pPr marL="1485900" indent="0">
              <a:buNone/>
              <a:defRPr sz="650"/>
            </a:lvl6pPr>
            <a:lvl7pPr marL="1783080" indent="0">
              <a:buNone/>
              <a:defRPr sz="650"/>
            </a:lvl7pPr>
            <a:lvl8pPr marL="2080260" indent="0">
              <a:buNone/>
              <a:defRPr sz="650"/>
            </a:lvl8pPr>
            <a:lvl9pPr marL="2377440" indent="0">
              <a:buNone/>
              <a:defRPr sz="650"/>
            </a:lvl9pPr>
          </a:lstStyle>
          <a:p>
            <a:pPr lvl="0"/>
            <a:r>
              <a:rPr lang="en-US"/>
              <a:t>Click to edit Master text styles</a:t>
            </a:r>
          </a:p>
        </p:txBody>
      </p:sp>
      <p:sp>
        <p:nvSpPr>
          <p:cNvPr id="5" name="Date Placeholder 4"/>
          <p:cNvSpPr>
            <a:spLocks noGrp="1"/>
          </p:cNvSpPr>
          <p:nvPr>
            <p:ph type="dt" sz="half" idx="10"/>
          </p:nvPr>
        </p:nvSpPr>
        <p:spPr/>
        <p:txBody>
          <a:bodyPr/>
          <a:lstStyle/>
          <a:p>
            <a:fld id="{7EC8152A-1FAD-43DA-99A3-A111CC0F80C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2FD5C-13C3-48FA-92A9-A134396ADDED}" type="slidenum">
              <a:rPr lang="en-US" smtClean="0"/>
              <a:t>‹#›</a:t>
            </a:fld>
            <a:endParaRPr lang="en-US" dirty="0"/>
          </a:p>
        </p:txBody>
      </p:sp>
    </p:spTree>
    <p:extLst>
      <p:ext uri="{BB962C8B-B14F-4D97-AF65-F5344CB8AC3E}">
        <p14:creationId xmlns:p14="http://schemas.microsoft.com/office/powerpoint/2010/main" val="215117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623" y="486836"/>
            <a:ext cx="512635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8623" y="2434167"/>
            <a:ext cx="512635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8623" y="8475136"/>
            <a:ext cx="1337310" cy="486833"/>
          </a:xfrm>
          <a:prstGeom prst="rect">
            <a:avLst/>
          </a:prstGeom>
        </p:spPr>
        <p:txBody>
          <a:bodyPr vert="horz" lIns="91440" tIns="45720" rIns="91440" bIns="45720" rtlCol="0" anchor="ctr"/>
          <a:lstStyle>
            <a:lvl1pPr algn="l">
              <a:defRPr sz="780">
                <a:solidFill>
                  <a:schemeClr val="tx1">
                    <a:tint val="75000"/>
                  </a:schemeClr>
                </a:solidFill>
              </a:defRPr>
            </a:lvl1pPr>
          </a:lstStyle>
          <a:p>
            <a:fld id="{7EC8152A-1FAD-43DA-99A3-A111CC0F80C7}" type="datetimeFigureOut">
              <a:rPr lang="en-US" smtClean="0"/>
              <a:t>10/24/2022</a:t>
            </a:fld>
            <a:endParaRPr lang="en-US" dirty="0"/>
          </a:p>
        </p:txBody>
      </p:sp>
      <p:sp>
        <p:nvSpPr>
          <p:cNvPr id="5" name="Footer Placeholder 4"/>
          <p:cNvSpPr>
            <a:spLocks noGrp="1"/>
          </p:cNvSpPr>
          <p:nvPr>
            <p:ph type="ftr" sz="quarter" idx="3"/>
          </p:nvPr>
        </p:nvSpPr>
        <p:spPr>
          <a:xfrm>
            <a:off x="1968818" y="8475136"/>
            <a:ext cx="2005965" cy="486833"/>
          </a:xfrm>
          <a:prstGeom prst="rect">
            <a:avLst/>
          </a:prstGeom>
        </p:spPr>
        <p:txBody>
          <a:bodyPr vert="horz" lIns="91440" tIns="45720" rIns="91440" bIns="45720" rtlCol="0" anchor="ctr"/>
          <a:lstStyle>
            <a:lvl1pPr algn="ctr">
              <a:defRPr sz="7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197668" y="8475136"/>
            <a:ext cx="1337310" cy="486833"/>
          </a:xfrm>
          <a:prstGeom prst="rect">
            <a:avLst/>
          </a:prstGeom>
        </p:spPr>
        <p:txBody>
          <a:bodyPr vert="horz" lIns="91440" tIns="45720" rIns="91440" bIns="45720" rtlCol="0" anchor="ctr"/>
          <a:lstStyle>
            <a:lvl1pPr algn="r">
              <a:defRPr sz="780">
                <a:solidFill>
                  <a:schemeClr val="tx1">
                    <a:tint val="75000"/>
                  </a:schemeClr>
                </a:solidFill>
              </a:defRPr>
            </a:lvl1pPr>
          </a:lstStyle>
          <a:p>
            <a:fld id="{2602FD5C-13C3-48FA-92A9-A134396ADDED}" type="slidenum">
              <a:rPr lang="en-US" smtClean="0"/>
              <a:t>‹#›</a:t>
            </a:fld>
            <a:endParaRPr lang="en-US" dirty="0"/>
          </a:p>
        </p:txBody>
      </p:sp>
    </p:spTree>
    <p:extLst>
      <p:ext uri="{BB962C8B-B14F-4D97-AF65-F5344CB8AC3E}">
        <p14:creationId xmlns:p14="http://schemas.microsoft.com/office/powerpoint/2010/main" val="640319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94360" rtl="0" eaLnBrk="1" latinLnBrk="0" hangingPunct="1">
        <a:lnSpc>
          <a:spcPct val="90000"/>
        </a:lnSpc>
        <a:spcBef>
          <a:spcPct val="0"/>
        </a:spcBef>
        <a:buNone/>
        <a:defRPr sz="2860" kern="1200">
          <a:solidFill>
            <a:schemeClr val="tx1"/>
          </a:solidFill>
          <a:latin typeface="+mj-lt"/>
          <a:ea typeface="+mj-ea"/>
          <a:cs typeface="+mj-cs"/>
        </a:defRPr>
      </a:lvl1pPr>
    </p:titleStyle>
    <p:bodyStyle>
      <a:lvl1pPr marL="148590" indent="-148590" algn="l" defTabSz="594360" rtl="0" eaLnBrk="1" latinLnBrk="0" hangingPunct="1">
        <a:lnSpc>
          <a:spcPct val="90000"/>
        </a:lnSpc>
        <a:spcBef>
          <a:spcPts val="650"/>
        </a:spcBef>
        <a:buFont typeface="Arial" panose="020B0604020202020204" pitchFamily="34" charset="0"/>
        <a:buChar char="•"/>
        <a:defRPr sz="1820" kern="1200">
          <a:solidFill>
            <a:schemeClr val="tx1"/>
          </a:solidFill>
          <a:latin typeface="+mn-lt"/>
          <a:ea typeface="+mn-ea"/>
          <a:cs typeface="+mn-cs"/>
        </a:defRPr>
      </a:lvl1pPr>
      <a:lvl2pPr marL="445770" indent="-148590" algn="l" defTabSz="594360" rtl="0" eaLnBrk="1" latinLnBrk="0" hangingPunct="1">
        <a:lnSpc>
          <a:spcPct val="90000"/>
        </a:lnSpc>
        <a:spcBef>
          <a:spcPts val="325"/>
        </a:spcBef>
        <a:buFont typeface="Arial" panose="020B0604020202020204" pitchFamily="34" charset="0"/>
        <a:buChar char="•"/>
        <a:defRPr sz="1560" kern="1200">
          <a:solidFill>
            <a:schemeClr val="tx1"/>
          </a:solidFill>
          <a:latin typeface="+mn-lt"/>
          <a:ea typeface="+mn-ea"/>
          <a:cs typeface="+mn-cs"/>
        </a:defRPr>
      </a:lvl2pPr>
      <a:lvl3pPr marL="742950" indent="-148590" algn="l" defTabSz="594360" rtl="0" eaLnBrk="1" latinLnBrk="0" hangingPunct="1">
        <a:lnSpc>
          <a:spcPct val="90000"/>
        </a:lnSpc>
        <a:spcBef>
          <a:spcPts val="325"/>
        </a:spcBef>
        <a:buFont typeface="Arial" panose="020B0604020202020204" pitchFamily="34" charset="0"/>
        <a:buChar char="•"/>
        <a:defRPr sz="1300" kern="1200">
          <a:solidFill>
            <a:schemeClr val="tx1"/>
          </a:solidFill>
          <a:latin typeface="+mn-lt"/>
          <a:ea typeface="+mn-ea"/>
          <a:cs typeface="+mn-cs"/>
        </a:defRPr>
      </a:lvl3pPr>
      <a:lvl4pPr marL="104013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4pPr>
      <a:lvl5pPr marL="133731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5pPr>
      <a:lvl6pPr marL="163449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6pPr>
      <a:lvl7pPr marL="193167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7pPr>
      <a:lvl8pPr marL="222885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8pPr>
      <a:lvl9pPr marL="2526030" indent="-148590" algn="l" defTabSz="594360" rtl="0" eaLnBrk="1" latinLnBrk="0" hangingPunct="1">
        <a:lnSpc>
          <a:spcPct val="90000"/>
        </a:lnSpc>
        <a:spcBef>
          <a:spcPts val="325"/>
        </a:spcBef>
        <a:buFont typeface="Arial" panose="020B0604020202020204" pitchFamily="34" charset="0"/>
        <a:buChar char="•"/>
        <a:defRPr sz="1170" kern="1200">
          <a:solidFill>
            <a:schemeClr val="tx1"/>
          </a:solidFill>
          <a:latin typeface="+mn-lt"/>
          <a:ea typeface="+mn-ea"/>
          <a:cs typeface="+mn-cs"/>
        </a:defRPr>
      </a:lvl9pPr>
    </p:bodyStyle>
    <p:otherStyle>
      <a:defPPr>
        <a:defRPr lang="en-US"/>
      </a:defPPr>
      <a:lvl1pPr marL="0" algn="l" defTabSz="594360" rtl="0" eaLnBrk="1" latinLnBrk="0" hangingPunct="1">
        <a:defRPr sz="1170" kern="1200">
          <a:solidFill>
            <a:schemeClr val="tx1"/>
          </a:solidFill>
          <a:latin typeface="+mn-lt"/>
          <a:ea typeface="+mn-ea"/>
          <a:cs typeface="+mn-cs"/>
        </a:defRPr>
      </a:lvl1pPr>
      <a:lvl2pPr marL="297180" algn="l" defTabSz="594360" rtl="0" eaLnBrk="1" latinLnBrk="0" hangingPunct="1">
        <a:defRPr sz="1170" kern="1200">
          <a:solidFill>
            <a:schemeClr val="tx1"/>
          </a:solidFill>
          <a:latin typeface="+mn-lt"/>
          <a:ea typeface="+mn-ea"/>
          <a:cs typeface="+mn-cs"/>
        </a:defRPr>
      </a:lvl2pPr>
      <a:lvl3pPr marL="594360" algn="l" defTabSz="594360" rtl="0" eaLnBrk="1" latinLnBrk="0" hangingPunct="1">
        <a:defRPr sz="1170" kern="1200">
          <a:solidFill>
            <a:schemeClr val="tx1"/>
          </a:solidFill>
          <a:latin typeface="+mn-lt"/>
          <a:ea typeface="+mn-ea"/>
          <a:cs typeface="+mn-cs"/>
        </a:defRPr>
      </a:lvl3pPr>
      <a:lvl4pPr marL="891540" algn="l" defTabSz="594360" rtl="0" eaLnBrk="1" latinLnBrk="0" hangingPunct="1">
        <a:defRPr sz="1170" kern="1200">
          <a:solidFill>
            <a:schemeClr val="tx1"/>
          </a:solidFill>
          <a:latin typeface="+mn-lt"/>
          <a:ea typeface="+mn-ea"/>
          <a:cs typeface="+mn-cs"/>
        </a:defRPr>
      </a:lvl4pPr>
      <a:lvl5pPr marL="1188720" algn="l" defTabSz="594360" rtl="0" eaLnBrk="1" latinLnBrk="0" hangingPunct="1">
        <a:defRPr sz="1170" kern="1200">
          <a:solidFill>
            <a:schemeClr val="tx1"/>
          </a:solidFill>
          <a:latin typeface="+mn-lt"/>
          <a:ea typeface="+mn-ea"/>
          <a:cs typeface="+mn-cs"/>
        </a:defRPr>
      </a:lvl5pPr>
      <a:lvl6pPr marL="1485900" algn="l" defTabSz="594360" rtl="0" eaLnBrk="1" latinLnBrk="0" hangingPunct="1">
        <a:defRPr sz="1170" kern="1200">
          <a:solidFill>
            <a:schemeClr val="tx1"/>
          </a:solidFill>
          <a:latin typeface="+mn-lt"/>
          <a:ea typeface="+mn-ea"/>
          <a:cs typeface="+mn-cs"/>
        </a:defRPr>
      </a:lvl6pPr>
      <a:lvl7pPr marL="1783080" algn="l" defTabSz="594360" rtl="0" eaLnBrk="1" latinLnBrk="0" hangingPunct="1">
        <a:defRPr sz="1170" kern="1200">
          <a:solidFill>
            <a:schemeClr val="tx1"/>
          </a:solidFill>
          <a:latin typeface="+mn-lt"/>
          <a:ea typeface="+mn-ea"/>
          <a:cs typeface="+mn-cs"/>
        </a:defRPr>
      </a:lvl7pPr>
      <a:lvl8pPr marL="2080260" algn="l" defTabSz="594360" rtl="0" eaLnBrk="1" latinLnBrk="0" hangingPunct="1">
        <a:defRPr sz="1170" kern="1200">
          <a:solidFill>
            <a:schemeClr val="tx1"/>
          </a:solidFill>
          <a:latin typeface="+mn-lt"/>
          <a:ea typeface="+mn-ea"/>
          <a:cs typeface="+mn-cs"/>
        </a:defRPr>
      </a:lvl8pPr>
      <a:lvl9pPr marL="2377440" algn="l" defTabSz="594360" rtl="0" eaLnBrk="1" latinLnBrk="0" hangingPunct="1">
        <a:defRPr sz="11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emma.l.olson69@gmail.c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s://comp.entryeeze.com/Membership/MemberLogin.aspx?cid=282" TargetMode="External"/><Relationship Id="rId3" Type="http://schemas.openxmlformats.org/officeDocument/2006/relationships/hyperlink" Target="https://teamlocker.squadlocker.com/#/lockers/318661/edit" TargetMode="External"/><Relationship Id="rId7" Type="http://schemas.openxmlformats.org/officeDocument/2006/relationships/hyperlink" Target="mailto:njtapp@gmail.com?subject=WFSC%20Volunteer%20Hours%20-%20Test%20Sessions&amp;body=null"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9.jpeg"/><Relationship Id="rId5" Type="http://schemas.openxmlformats.org/officeDocument/2006/relationships/hyperlink" Target="https://comp.entryeeze.com/Membership/Welcome.aspx?cid=282" TargetMode="External"/><Relationship Id="rId10" Type="http://schemas.openxmlformats.org/officeDocument/2006/relationships/image" Target="../media/image8.jpeg"/><Relationship Id="rId4" Type="http://schemas.openxmlformats.org/officeDocument/2006/relationships/hyperlink" Target="http://secure-web.cisco.com/1901iHqBunyJ69qsQXf_vu6BePF9gdoxzpDAzUoUPrvcK2ZFncj9_zuK8WY3ik97Pmzm15w2Bqi9brlkIEzO6N-hvjXfkk6H2adPSA4fvePL63jib3n8CpicuqGkUdiXag588n7DM_Cr5CcpfMZsZ7zs8m_CuIqiyUmz-NIJXYb13PRdY5ze-WvHfht0iuatzcxpK0kszxW4FMOxZlKBht4rivZcliWdq7rBe5rWAwUnBO52RbMhDPrda70NSOK8l9IgU4QY9GjdACd4yViE8yQjA9VMxDnUo9GA3QPOWUaNWa9Jo7pJtWc2_uOma84yv/http%3A%2F%2Fwww.winchesterfsc.com%2Fmerchandise.html" TargetMode="External"/><Relationship Id="rId9" Type="http://schemas.openxmlformats.org/officeDocument/2006/relationships/hyperlink" Target="mailto:njtapp@gmail.co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wfsc.online@gmail.com" TargetMode="External"/><Relationship Id="rId13" Type="http://schemas.openxmlformats.org/officeDocument/2006/relationships/hyperlink" Target="mailto:ktrites1@partners.org" TargetMode="External"/><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hyperlink" Target="https://dim.mcusercontent.com/https/cdn-images.mailchimp.com%2Ficons%2Fsocial-block-v3%2Fblock-icons-v3%2Finstagram-filled-color-40.png?w=40&amp;dpr=2" TargetMode="External"/><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hyperlink" Target="http://www.winchesterfsc.com/" TargetMode="External"/><Relationship Id="rId4" Type="http://schemas.openxmlformats.org/officeDocument/2006/relationships/hyperlink" Target="https://dim.mcusercontent.com/https/cdn-images.mailchimp.com%2Ficons%2Fsocial-block-v3%2Fblock-icons-v3%2Ffacebook-filled-color-40.png?w=40&amp;dpr=2" TargetMode="External"/><Relationship Id="rId9" Type="http://schemas.openxmlformats.org/officeDocument/2006/relationships/image" Target="../media/image14.png"/><Relationship Id="rId14" Type="http://schemas.openxmlformats.org/officeDocument/2006/relationships/hyperlink" Target="https://forms.gle/7R4H8gD5oQnK9HdB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E857750-D7CC-41D0-9748-035E44BFE910}"/>
              </a:ext>
            </a:extLst>
          </p:cNvPr>
          <p:cNvSpPr txBox="1"/>
          <p:nvPr/>
        </p:nvSpPr>
        <p:spPr>
          <a:xfrm>
            <a:off x="2146231" y="3885411"/>
            <a:ext cx="3658303" cy="1384995"/>
          </a:xfrm>
          <a:prstGeom prst="rect">
            <a:avLst/>
          </a:prstGeom>
          <a:noFill/>
        </p:spPr>
        <p:txBody>
          <a:bodyPr wrap="square" numCol="3" rtlCol="0">
            <a:spAutoFit/>
          </a:bodyPr>
          <a:lstStyle/>
          <a:p>
            <a:pPr marL="171450" indent="-171450">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Catalina S.</a:t>
            </a:r>
          </a:p>
          <a:p>
            <a:pPr marL="171450" marR="0" indent="-171450">
              <a:spcBef>
                <a:spcPts val="0"/>
              </a:spcBef>
              <a:spcAft>
                <a:spcPts val="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Chloe C.</a:t>
            </a:r>
          </a:p>
          <a:p>
            <a:pPr marL="171450" marR="0" indent="-171450">
              <a:spcBef>
                <a:spcPts val="0"/>
              </a:spcBef>
              <a:spcAft>
                <a:spcPts val="0"/>
              </a:spcAft>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Eva W.</a:t>
            </a:r>
          </a:p>
          <a:p>
            <a:pPr marL="171450" marR="0" indent="-171450">
              <a:spcBef>
                <a:spcPts val="0"/>
              </a:spcBef>
              <a:spcAft>
                <a:spcPts val="0"/>
              </a:spcAft>
              <a:buFont typeface="Arial" panose="020B0604020202020204" pitchFamily="34" charset="0"/>
              <a:buChar char="•"/>
            </a:pPr>
            <a:r>
              <a:rPr lang="en-US" sz="1400" dirty="0">
                <a:latin typeface="Calibri" panose="020F0502020204030204" pitchFamily="34" charset="0"/>
                <a:ea typeface="Calibri" panose="020F0502020204030204" pitchFamily="34" charset="0"/>
              </a:rPr>
              <a:t>Grace X.</a:t>
            </a:r>
            <a:endParaRPr lang="en-US" sz="1400" dirty="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US" sz="1400" dirty="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US" sz="1400" dirty="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Makenna M. </a:t>
            </a:r>
          </a:p>
          <a:p>
            <a:pPr marL="171450" marR="0" indent="-171450">
              <a:spcBef>
                <a:spcPts val="0"/>
              </a:spcBef>
              <a:spcAft>
                <a:spcPts val="0"/>
              </a:spcAft>
              <a:buFont typeface="Arial" panose="020B0604020202020204" pitchFamily="34" charset="0"/>
              <a:buChar char="•"/>
            </a:pPr>
            <a:r>
              <a:rPr lang="en-US" sz="1400" dirty="0">
                <a:latin typeface="Calibri" panose="020F0502020204030204" pitchFamily="34" charset="0"/>
                <a:ea typeface="Calibri" panose="020F0502020204030204" pitchFamily="34" charset="0"/>
              </a:rPr>
              <a:t>Pamela G. </a:t>
            </a:r>
          </a:p>
          <a:p>
            <a:pPr marL="171450" marR="0" indent="-171450">
              <a:spcBef>
                <a:spcPts val="0"/>
              </a:spcBef>
              <a:spcAft>
                <a:spcPts val="0"/>
              </a:spcAft>
              <a:buFont typeface="Arial" panose="020B0604020202020204" pitchFamily="34" charset="0"/>
              <a:buChar char="•"/>
            </a:pPr>
            <a:r>
              <a:rPr lang="en-US" sz="1400" dirty="0">
                <a:latin typeface="Calibri" panose="020F0502020204030204" pitchFamily="34" charset="0"/>
                <a:ea typeface="Calibri" panose="020F0502020204030204" pitchFamily="34" charset="0"/>
              </a:rPr>
              <a:t>Paxton M.</a:t>
            </a:r>
          </a:p>
        </p:txBody>
      </p:sp>
      <p:grpSp>
        <p:nvGrpSpPr>
          <p:cNvPr id="6" name="Group 5">
            <a:extLst>
              <a:ext uri="{FF2B5EF4-FFF2-40B4-BE49-F238E27FC236}">
                <a16:creationId xmlns:a16="http://schemas.microsoft.com/office/drawing/2014/main" id="{32AAFF5C-8437-4299-B03D-FA17F1E1DEDB}"/>
              </a:ext>
            </a:extLst>
          </p:cNvPr>
          <p:cNvGrpSpPr/>
          <p:nvPr/>
        </p:nvGrpSpPr>
        <p:grpSpPr>
          <a:xfrm>
            <a:off x="86504" y="79908"/>
            <a:ext cx="5791200" cy="8810269"/>
            <a:chOff x="0" y="0"/>
            <a:chExt cx="5791200" cy="8810269"/>
          </a:xfrm>
        </p:grpSpPr>
        <p:pic>
          <p:nvPicPr>
            <p:cNvPr id="7" name="Picture 6" descr="Logo&#10;&#10;Description automatically generated">
              <a:extLst>
                <a:ext uri="{FF2B5EF4-FFF2-40B4-BE49-F238E27FC236}">
                  <a16:creationId xmlns:a16="http://schemas.microsoft.com/office/drawing/2014/main" id="{A7362377-6FE0-4ABD-BDF5-19E5DC98DC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91870" cy="1371600"/>
            </a:xfrm>
            <a:prstGeom prst="rect">
              <a:avLst/>
            </a:prstGeom>
          </p:spPr>
        </p:pic>
        <p:sp>
          <p:nvSpPr>
            <p:cNvPr id="8" name="TextBox 7">
              <a:extLst>
                <a:ext uri="{FF2B5EF4-FFF2-40B4-BE49-F238E27FC236}">
                  <a16:creationId xmlns:a16="http://schemas.microsoft.com/office/drawing/2014/main" id="{11642EF1-0571-4CFB-AD1C-BEF73AF96521}"/>
                </a:ext>
              </a:extLst>
            </p:cNvPr>
            <p:cNvSpPr txBox="1"/>
            <p:nvPr/>
          </p:nvSpPr>
          <p:spPr>
            <a:xfrm>
              <a:off x="1350690" y="100795"/>
              <a:ext cx="4314001" cy="1107996"/>
            </a:xfrm>
            <a:prstGeom prst="rect">
              <a:avLst/>
            </a:prstGeom>
            <a:noFill/>
          </p:spPr>
          <p:txBody>
            <a:bodyPr wrap="none" rtlCol="0">
              <a:spAutoFit/>
            </a:bodyPr>
            <a:lstStyle/>
            <a:p>
              <a:pPr algn="ctr"/>
              <a:r>
                <a:rPr lang="en-US" sz="4800" dirty="0">
                  <a:solidFill>
                    <a:srgbClr val="5D2884"/>
                  </a:solidFill>
                  <a:latin typeface="Baguet Script" panose="020B0604020202020204" pitchFamily="2" charset="0"/>
                </a:rPr>
                <a:t>Around the Rink</a:t>
              </a:r>
            </a:p>
            <a:p>
              <a:pPr algn="ctr"/>
              <a:r>
                <a:rPr lang="en-US" dirty="0">
                  <a:solidFill>
                    <a:srgbClr val="5D2884"/>
                  </a:solidFill>
                  <a:latin typeface="Helvetica" panose="020B0604020202020204" pitchFamily="34" charset="0"/>
                  <a:cs typeface="Helvetica" panose="020B0604020202020204" pitchFamily="34" charset="0"/>
                </a:rPr>
                <a:t>Fall 2022</a:t>
              </a:r>
            </a:p>
          </p:txBody>
        </p:sp>
        <p:cxnSp>
          <p:nvCxnSpPr>
            <p:cNvPr id="9" name="Straight Connector 8">
              <a:extLst>
                <a:ext uri="{FF2B5EF4-FFF2-40B4-BE49-F238E27FC236}">
                  <a16:creationId xmlns:a16="http://schemas.microsoft.com/office/drawing/2014/main" id="{FE237ACA-27CC-4C0C-A4F6-D6DBA9A06C8F}"/>
                </a:ext>
              </a:extLst>
            </p:cNvPr>
            <p:cNvCxnSpPr/>
            <p:nvPr/>
          </p:nvCxnSpPr>
          <p:spPr>
            <a:xfrm flipV="1">
              <a:off x="114300" y="1363980"/>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pic>
          <p:nvPicPr>
            <p:cNvPr id="10" name="Picture 2">
              <a:extLst>
                <a:ext uri="{FF2B5EF4-FFF2-40B4-BE49-F238E27FC236}">
                  <a16:creationId xmlns:a16="http://schemas.microsoft.com/office/drawing/2014/main" id="{F403E8AD-2EC0-45BD-B0B0-645A87A9A5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1472" y="1545311"/>
              <a:ext cx="2061148" cy="137160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C735C015-C99E-4713-B2B1-9979F1FE93FB}"/>
                </a:ext>
              </a:extLst>
            </p:cNvPr>
            <p:cNvCxnSpPr/>
            <p:nvPr/>
          </p:nvCxnSpPr>
          <p:spPr>
            <a:xfrm flipV="1">
              <a:off x="152400" y="3613903"/>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pic>
          <p:nvPicPr>
            <p:cNvPr id="12" name="Picture 6">
              <a:extLst>
                <a:ext uri="{FF2B5EF4-FFF2-40B4-BE49-F238E27FC236}">
                  <a16:creationId xmlns:a16="http://schemas.microsoft.com/office/drawing/2014/main" id="{383BB4F8-5E5F-45C9-9445-907BCFB8F0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17" y="3811929"/>
              <a:ext cx="1613891" cy="10058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A3F0D8CB-7FCA-400B-B722-EC8B09AE1D31}"/>
                </a:ext>
              </a:extLst>
            </p:cNvPr>
            <p:cNvSpPr txBox="1"/>
            <p:nvPr/>
          </p:nvSpPr>
          <p:spPr>
            <a:xfrm>
              <a:off x="129539" y="1470660"/>
              <a:ext cx="3440493" cy="2215991"/>
            </a:xfrm>
            <a:prstGeom prst="rect">
              <a:avLst/>
            </a:prstGeom>
            <a:noFill/>
          </p:spPr>
          <p:txBody>
            <a:bodyPr wrap="square" rtlCol="0">
              <a:spAutoFit/>
            </a:bodyPr>
            <a:lstStyle/>
            <a:p>
              <a:r>
                <a:rPr lang="en-US" sz="1600" b="1" dirty="0">
                  <a:solidFill>
                    <a:srgbClr val="5D2884"/>
                  </a:solidFill>
                  <a:latin typeface="Amasis MT Pro Black" panose="020B0604020202020204" pitchFamily="18" charset="0"/>
                </a:rPr>
                <a:t>A Message from the President</a:t>
              </a:r>
            </a:p>
            <a:p>
              <a:endParaRPr lang="en-US" sz="1400" dirty="0"/>
            </a:p>
            <a:p>
              <a:r>
                <a:rPr lang="en-US" sz="1200" dirty="0">
                  <a:effectLst/>
                  <a:ea typeface="Calibri" panose="020F0502020204030204" pitchFamily="34" charset="0"/>
                </a:rPr>
                <a:t>I am excited to welcome all our new and returning skaters for the 2022-2023 Skating Season.  It has been great to see everyone on the ice working hard and having fun. Thank you for choosing our club this season, it is wonderful to have such amazing members. I look forward to all the things our skaters will accomplish this year. Welcome to WFSC!!!</a:t>
              </a:r>
            </a:p>
            <a:p>
              <a:endParaRPr lang="en-US" sz="1200" dirty="0">
                <a:effectLst/>
                <a:ea typeface="Calibri" panose="020F0502020204030204" pitchFamily="34" charset="0"/>
              </a:endParaRPr>
            </a:p>
            <a:p>
              <a:r>
                <a:rPr lang="en-US" sz="1200" dirty="0"/>
                <a:t>Paul Mansfield, President</a:t>
              </a:r>
            </a:p>
          </p:txBody>
        </p:sp>
        <p:cxnSp>
          <p:nvCxnSpPr>
            <p:cNvPr id="14" name="Straight Connector 13">
              <a:extLst>
                <a:ext uri="{FF2B5EF4-FFF2-40B4-BE49-F238E27FC236}">
                  <a16:creationId xmlns:a16="http://schemas.microsoft.com/office/drawing/2014/main" id="{9B85F578-3B25-4DCA-8203-7F3AE0EDFB49}"/>
                </a:ext>
              </a:extLst>
            </p:cNvPr>
            <p:cNvCxnSpPr/>
            <p:nvPr/>
          </p:nvCxnSpPr>
          <p:spPr>
            <a:xfrm flipV="1">
              <a:off x="114300" y="4905611"/>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DF0743A-B72C-4BD6-B78F-041BD32FCAA3}"/>
                </a:ext>
              </a:extLst>
            </p:cNvPr>
            <p:cNvCxnSpPr/>
            <p:nvPr/>
          </p:nvCxnSpPr>
          <p:spPr>
            <a:xfrm flipV="1">
              <a:off x="152400" y="8756929"/>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a:extLst>
              <a:ext uri="{FF2B5EF4-FFF2-40B4-BE49-F238E27FC236}">
                <a16:creationId xmlns:a16="http://schemas.microsoft.com/office/drawing/2014/main" id="{A0C394D2-4885-47F8-BAB0-04CB4900D972}"/>
              </a:ext>
            </a:extLst>
          </p:cNvPr>
          <p:cNvCxnSpPr/>
          <p:nvPr/>
        </p:nvCxnSpPr>
        <p:spPr>
          <a:xfrm flipV="1">
            <a:off x="231284" y="7321009"/>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D27A929-1F5E-4687-AD64-8A4507E2CD95}"/>
              </a:ext>
            </a:extLst>
          </p:cNvPr>
          <p:cNvSpPr txBox="1"/>
          <p:nvPr/>
        </p:nvSpPr>
        <p:spPr>
          <a:xfrm>
            <a:off x="1478374" y="7382274"/>
            <a:ext cx="4361230" cy="1446550"/>
          </a:xfrm>
          <a:prstGeom prst="rect">
            <a:avLst/>
          </a:prstGeom>
          <a:noFill/>
        </p:spPr>
        <p:txBody>
          <a:bodyPr wrap="square">
            <a:spAutoFit/>
          </a:bodyPr>
          <a:lstStyle/>
          <a:p>
            <a:r>
              <a:rPr lang="en-US" sz="1600" b="1" dirty="0">
                <a:solidFill>
                  <a:srgbClr val="5D2884"/>
                </a:solidFill>
                <a:latin typeface="Amasis MT Pro Black" panose="02040A04050005020304" pitchFamily="18" charset="0"/>
              </a:rPr>
              <a:t>Disney on Ice</a:t>
            </a:r>
          </a:p>
          <a:p>
            <a:endParaRPr lang="en-US" sz="1200" dirty="0">
              <a:solidFill>
                <a:srgbClr val="000000"/>
              </a:solidFill>
              <a:effectLst/>
              <a:ea typeface="Calibri" panose="020F0502020204030204" pitchFamily="34" charset="0"/>
            </a:endParaRPr>
          </a:p>
          <a:p>
            <a:pPr marL="0" marR="0">
              <a:spcBef>
                <a:spcPts val="0"/>
              </a:spcBef>
              <a:spcAft>
                <a:spcPts val="0"/>
              </a:spcAft>
            </a:pPr>
            <a:r>
              <a:rPr lang="en-US" sz="1200" dirty="0">
                <a:solidFill>
                  <a:srgbClr val="000000"/>
                </a:solidFill>
                <a:ea typeface="Calibri" panose="020F0502020204030204" pitchFamily="34" charset="0"/>
              </a:rPr>
              <a:t>We </a:t>
            </a:r>
            <a:r>
              <a:rPr lang="en-US" sz="1200" dirty="0">
                <a:solidFill>
                  <a:srgbClr val="000000"/>
                </a:solidFill>
                <a:effectLst/>
                <a:ea typeface="Calibri" panose="020F0502020204030204" pitchFamily="34" charset="0"/>
              </a:rPr>
              <a:t>recently surveyed members for interest in group tickets to Disney on Ice.  Most responses indicated interest in Frozen and Encanto at TD Garden on Saturday, February 25.  If you’re interested in buying tickets, please email </a:t>
            </a:r>
            <a:r>
              <a:rPr lang="en-US" sz="1200" dirty="0">
                <a:solidFill>
                  <a:srgbClr val="000000"/>
                </a:solidFill>
                <a:effectLst/>
                <a:ea typeface="Calibri" panose="020F0502020204030204" pitchFamily="34" charset="0"/>
                <a:hlinkClick r:id="rId5"/>
              </a:rPr>
              <a:t>Emma Olson</a:t>
            </a:r>
            <a:r>
              <a:rPr lang="en-US" sz="1200" dirty="0">
                <a:solidFill>
                  <a:srgbClr val="000000"/>
                </a:solidFill>
                <a:effectLst/>
                <a:ea typeface="Calibri" panose="020F0502020204030204" pitchFamily="34" charset="0"/>
              </a:rPr>
              <a:t> </a:t>
            </a:r>
            <a:r>
              <a:rPr lang="en-US" sz="1200" b="1" dirty="0">
                <a:solidFill>
                  <a:srgbClr val="000000"/>
                </a:solidFill>
                <a:effectLst/>
                <a:ea typeface="Calibri" panose="020F0502020204030204" pitchFamily="34" charset="0"/>
              </a:rPr>
              <a:t>by</a:t>
            </a:r>
            <a:r>
              <a:rPr lang="en-US" sz="1200" u="sng" dirty="0">
                <a:solidFill>
                  <a:srgbClr val="000000"/>
                </a:solidFill>
                <a:effectLst/>
                <a:ea typeface="Calibri" panose="020F0502020204030204" pitchFamily="34" charset="0"/>
              </a:rPr>
              <a:t> </a:t>
            </a:r>
            <a:r>
              <a:rPr lang="en-US" sz="1200" b="1" dirty="0">
                <a:solidFill>
                  <a:srgbClr val="000000"/>
                </a:solidFill>
                <a:effectLst/>
                <a:ea typeface="Calibri" panose="020F0502020204030204" pitchFamily="34" charset="0"/>
              </a:rPr>
              <a:t>November 11</a:t>
            </a:r>
            <a:r>
              <a:rPr lang="en-US" sz="1200" dirty="0">
                <a:solidFill>
                  <a:srgbClr val="000000"/>
                </a:solidFill>
                <a:effectLst/>
                <a:ea typeface="Calibri" panose="020F0502020204030204" pitchFamily="34" charset="0"/>
              </a:rPr>
              <a:t>.</a:t>
            </a:r>
            <a:endParaRPr lang="en-US" sz="1200" dirty="0">
              <a:effectLst/>
              <a:ea typeface="Calibri" panose="020F0502020204030204" pitchFamily="34" charset="0"/>
            </a:endParaRPr>
          </a:p>
        </p:txBody>
      </p:sp>
      <p:sp>
        <p:nvSpPr>
          <p:cNvPr id="30" name="TextBox 29">
            <a:extLst>
              <a:ext uri="{FF2B5EF4-FFF2-40B4-BE49-F238E27FC236}">
                <a16:creationId xmlns:a16="http://schemas.microsoft.com/office/drawing/2014/main" id="{97F4E6F3-FD28-424C-92F6-1C9E082345B1}"/>
              </a:ext>
            </a:extLst>
          </p:cNvPr>
          <p:cNvSpPr txBox="1"/>
          <p:nvPr/>
        </p:nvSpPr>
        <p:spPr>
          <a:xfrm>
            <a:off x="213161" y="5084868"/>
            <a:ext cx="4076019" cy="1815882"/>
          </a:xfrm>
          <a:prstGeom prst="rect">
            <a:avLst/>
          </a:prstGeom>
          <a:noFill/>
        </p:spPr>
        <p:txBody>
          <a:bodyPr wrap="square">
            <a:spAutoFit/>
          </a:bodyPr>
          <a:lstStyle/>
          <a:p>
            <a:r>
              <a:rPr lang="en-US" sz="1600" b="1" dirty="0">
                <a:solidFill>
                  <a:srgbClr val="5D2884"/>
                </a:solidFill>
                <a:latin typeface="Amasis MT Pro Black" panose="02040A04050005020304" pitchFamily="18" charset="0"/>
              </a:rPr>
              <a:t>WFSC Junior Board </a:t>
            </a:r>
            <a:r>
              <a:rPr lang="en-US" sz="1600" b="1" i="1" dirty="0">
                <a:solidFill>
                  <a:srgbClr val="F01010"/>
                </a:solidFill>
                <a:latin typeface="Amasis MT Pro Black" panose="02040A04050005020304" pitchFamily="18" charset="0"/>
              </a:rPr>
              <a:t>(NEW!)</a:t>
            </a:r>
            <a:br>
              <a:rPr lang="en-US" sz="1600" b="1" i="1" dirty="0">
                <a:solidFill>
                  <a:srgbClr val="F01010"/>
                </a:solidFill>
                <a:latin typeface="Amasis MT Pro Black" panose="02040A04050005020304" pitchFamily="18" charset="0"/>
              </a:rPr>
            </a:br>
            <a:endParaRPr lang="en-US" sz="1200" dirty="0">
              <a:latin typeface="Amasis MT Pro Black" panose="02040A04050005020304" pitchFamily="18" charset="0"/>
            </a:endParaRPr>
          </a:p>
          <a:p>
            <a:r>
              <a:rPr lang="en-US" sz="1200" dirty="0"/>
              <a:t>Are you a current skater interested in volunteering to create a strong skating community? We are creating the first ever WFSC Junior Board where skaters will meet monthly to:</a:t>
            </a:r>
          </a:p>
          <a:p>
            <a:pPr marL="628650" lvl="1" indent="-171450">
              <a:buFont typeface="Arial" panose="020B0604020202020204" pitchFamily="34" charset="0"/>
              <a:buChar char="•"/>
            </a:pPr>
            <a:r>
              <a:rPr lang="en-US" sz="1200" dirty="0"/>
              <a:t>discuss any issues</a:t>
            </a:r>
          </a:p>
          <a:p>
            <a:pPr marL="628650" lvl="1" indent="-171450">
              <a:buFont typeface="Arial" panose="020B0604020202020204" pitchFamily="34" charset="0"/>
              <a:buChar char="•"/>
            </a:pPr>
            <a:r>
              <a:rPr lang="en-US" sz="1200" dirty="0"/>
              <a:t>plan events if you desire</a:t>
            </a:r>
          </a:p>
          <a:p>
            <a:pPr marL="628650" lvl="1" indent="-171450">
              <a:buFont typeface="Arial" panose="020B0604020202020204" pitchFamily="34" charset="0"/>
              <a:buChar char="•"/>
            </a:pPr>
            <a:r>
              <a:rPr lang="en-US" sz="1200" dirty="0"/>
              <a:t>have input on our holiday show</a:t>
            </a:r>
          </a:p>
          <a:p>
            <a:pPr marL="628650" lvl="1" indent="-171450">
              <a:buFont typeface="Arial" panose="020B0604020202020204" pitchFamily="34" charset="0"/>
              <a:buChar char="•"/>
            </a:pPr>
            <a:r>
              <a:rPr lang="en-US" sz="1200" dirty="0"/>
              <a:t>add to our skating community with new ideas</a:t>
            </a:r>
          </a:p>
        </p:txBody>
      </p:sp>
      <p:grpSp>
        <p:nvGrpSpPr>
          <p:cNvPr id="2049" name="Group 2048">
            <a:extLst>
              <a:ext uri="{FF2B5EF4-FFF2-40B4-BE49-F238E27FC236}">
                <a16:creationId xmlns:a16="http://schemas.microsoft.com/office/drawing/2014/main" id="{29A6519D-7BE3-4118-929C-5D8BC934DD8C}"/>
              </a:ext>
            </a:extLst>
          </p:cNvPr>
          <p:cNvGrpSpPr/>
          <p:nvPr/>
        </p:nvGrpSpPr>
        <p:grpSpPr>
          <a:xfrm>
            <a:off x="300398" y="7314642"/>
            <a:ext cx="972142" cy="914400"/>
            <a:chOff x="300398" y="7419060"/>
            <a:chExt cx="972142" cy="914400"/>
          </a:xfrm>
        </p:grpSpPr>
        <p:pic>
          <p:nvPicPr>
            <p:cNvPr id="2052" name="Picture 4" descr="Frozen and Encanto logo">
              <a:extLst>
                <a:ext uri="{FF2B5EF4-FFF2-40B4-BE49-F238E27FC236}">
                  <a16:creationId xmlns:a16="http://schemas.microsoft.com/office/drawing/2014/main" id="{0A4C89C5-B7D7-4628-A146-2CB32A5A90B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 r="54490"/>
            <a:stretch/>
          </p:blipFill>
          <p:spPr bwMode="auto">
            <a:xfrm>
              <a:off x="318864" y="7419060"/>
              <a:ext cx="953676" cy="609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descr="Frozen and Encanto logo">
              <a:extLst>
                <a:ext uri="{FF2B5EF4-FFF2-40B4-BE49-F238E27FC236}">
                  <a16:creationId xmlns:a16="http://schemas.microsoft.com/office/drawing/2014/main" id="{BE87053B-78AC-4B08-990B-816D08FFD72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3706"/>
            <a:stretch/>
          </p:blipFill>
          <p:spPr bwMode="auto">
            <a:xfrm>
              <a:off x="300398" y="7723860"/>
              <a:ext cx="970096" cy="6096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Frozen and Encanto logo">
              <a:extLst>
                <a:ext uri="{FF2B5EF4-FFF2-40B4-BE49-F238E27FC236}">
                  <a16:creationId xmlns:a16="http://schemas.microsoft.com/office/drawing/2014/main" id="{45F8AB33-356F-409E-B9D7-3CB20656FF62}"/>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6874" t="42604" r="47216" b="36771"/>
            <a:stretch/>
          </p:blipFill>
          <p:spPr bwMode="auto">
            <a:xfrm>
              <a:off x="748665" y="7829882"/>
              <a:ext cx="123825" cy="125730"/>
            </a:xfrm>
            <a:prstGeom prst="rect">
              <a:avLst/>
            </a:prstGeom>
            <a:noFill/>
            <a:extLst>
              <a:ext uri="{909E8E84-426E-40DD-AFC4-6F175D3DCCD1}">
                <a14:hiddenFill xmlns:a14="http://schemas.microsoft.com/office/drawing/2010/main">
                  <a:solidFill>
                    <a:srgbClr val="FFFFFF"/>
                  </a:solidFill>
                </a14:hiddenFill>
              </a:ext>
            </a:extLst>
          </p:spPr>
        </p:pic>
      </p:grpSp>
      <p:pic>
        <p:nvPicPr>
          <p:cNvPr id="2054" name="Picture 6" descr="Save the date Vector Art Stock Images | Depositphotos">
            <a:extLst>
              <a:ext uri="{FF2B5EF4-FFF2-40B4-BE49-F238E27FC236}">
                <a16:creationId xmlns:a16="http://schemas.microsoft.com/office/drawing/2014/main" id="{FA395E53-C695-4A2A-A3B6-0D22D3CC57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9180" y="5136708"/>
            <a:ext cx="1479550" cy="1371600"/>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a:extLst>
              <a:ext uri="{FF2B5EF4-FFF2-40B4-BE49-F238E27FC236}">
                <a16:creationId xmlns:a16="http://schemas.microsoft.com/office/drawing/2014/main" id="{8C4DEDF5-33AF-4114-9DD3-0EB58B9AD6C6}"/>
              </a:ext>
            </a:extLst>
          </p:cNvPr>
          <p:cNvSpPr txBox="1"/>
          <p:nvPr/>
        </p:nvSpPr>
        <p:spPr>
          <a:xfrm>
            <a:off x="175060" y="6835097"/>
            <a:ext cx="5593669" cy="461665"/>
          </a:xfrm>
          <a:prstGeom prst="rect">
            <a:avLst/>
          </a:prstGeom>
          <a:noFill/>
        </p:spPr>
        <p:txBody>
          <a:bodyPr wrap="square">
            <a:spAutoFit/>
          </a:bodyPr>
          <a:lstStyle/>
          <a:p>
            <a:r>
              <a:rPr lang="en-US" sz="1200" dirty="0"/>
              <a:t>All members are welcome to attend! </a:t>
            </a:r>
            <a:r>
              <a:rPr lang="en-US" sz="1200" b="1" u="sng" dirty="0">
                <a:solidFill>
                  <a:srgbClr val="5D2884"/>
                </a:solidFill>
              </a:rPr>
              <a:t>Please join us for our first meeting on Monday, November 7th at 6:00-7:00pm</a:t>
            </a:r>
            <a:r>
              <a:rPr lang="en-US" sz="1200" dirty="0"/>
              <a:t> following our second hour of ice.</a:t>
            </a:r>
          </a:p>
        </p:txBody>
      </p:sp>
      <p:sp>
        <p:nvSpPr>
          <p:cNvPr id="2" name="TextBox 1">
            <a:extLst>
              <a:ext uri="{FF2B5EF4-FFF2-40B4-BE49-F238E27FC236}">
                <a16:creationId xmlns:a16="http://schemas.microsoft.com/office/drawing/2014/main" id="{C702B4EA-58B3-4E92-A555-422803F8DDD6}"/>
              </a:ext>
            </a:extLst>
          </p:cNvPr>
          <p:cNvSpPr txBox="1"/>
          <p:nvPr/>
        </p:nvSpPr>
        <p:spPr>
          <a:xfrm>
            <a:off x="5403067" y="8887003"/>
            <a:ext cx="540533" cy="276999"/>
          </a:xfrm>
          <a:prstGeom prst="rect">
            <a:avLst/>
          </a:prstGeom>
          <a:noFill/>
        </p:spPr>
        <p:txBody>
          <a:bodyPr wrap="none" rtlCol="0">
            <a:spAutoFit/>
          </a:bodyPr>
          <a:lstStyle/>
          <a:p>
            <a:fld id="{44B61720-6385-4D4E-9931-A8931EFF8757}" type="slidenum">
              <a:rPr lang="en-US" sz="1200" smtClean="0">
                <a:solidFill>
                  <a:srgbClr val="5D2884"/>
                </a:solidFill>
              </a:rPr>
              <a:t>1</a:t>
            </a:fld>
            <a:r>
              <a:rPr lang="en-US" sz="1200" dirty="0">
                <a:solidFill>
                  <a:srgbClr val="5D2884"/>
                </a:solidFill>
              </a:rPr>
              <a:t> of 3</a:t>
            </a:r>
          </a:p>
        </p:txBody>
      </p:sp>
    </p:spTree>
    <p:extLst>
      <p:ext uri="{BB962C8B-B14F-4D97-AF65-F5344CB8AC3E}">
        <p14:creationId xmlns:p14="http://schemas.microsoft.com/office/powerpoint/2010/main" val="2382877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2">
            <a:extLst>
              <a:ext uri="{FF2B5EF4-FFF2-40B4-BE49-F238E27FC236}">
                <a16:creationId xmlns:a16="http://schemas.microsoft.com/office/drawing/2014/main" id="{5BB920B8-9C8A-443A-AA4B-32C04E6A6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21" y="3330027"/>
            <a:ext cx="1574464" cy="13716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0C24451C-0321-4624-88BC-CDBF75F51D35}"/>
              </a:ext>
            </a:extLst>
          </p:cNvPr>
          <p:cNvCxnSpPr/>
          <p:nvPr/>
        </p:nvCxnSpPr>
        <p:spPr>
          <a:xfrm flipV="1">
            <a:off x="222421" y="3152159"/>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F805E8-1657-4D6B-B243-382FDDD06A06}"/>
              </a:ext>
            </a:extLst>
          </p:cNvPr>
          <p:cNvSpPr txBox="1"/>
          <p:nvPr/>
        </p:nvSpPr>
        <p:spPr>
          <a:xfrm>
            <a:off x="1800895" y="3356089"/>
            <a:ext cx="3901440" cy="1508105"/>
          </a:xfrm>
          <a:prstGeom prst="rect">
            <a:avLst/>
          </a:prstGeom>
          <a:noFill/>
        </p:spPr>
        <p:txBody>
          <a:bodyPr wrap="square">
            <a:spAutoFit/>
          </a:bodyPr>
          <a:lstStyle/>
          <a:p>
            <a:r>
              <a:rPr lang="en-US" sz="1600" b="1" dirty="0">
                <a:solidFill>
                  <a:srgbClr val="5D2884"/>
                </a:solidFill>
                <a:latin typeface="Amasis MT Pro Black" panose="02040A04050005020304" pitchFamily="18" charset="0"/>
              </a:rPr>
              <a:t>WFSC Gear</a:t>
            </a:r>
          </a:p>
          <a:p>
            <a:endParaRPr lang="en-US" sz="1600" b="1" dirty="0"/>
          </a:p>
          <a:p>
            <a:r>
              <a:rPr lang="en-US" sz="1200" dirty="0"/>
              <a:t>Check out </a:t>
            </a:r>
            <a:r>
              <a:rPr lang="en-US" sz="1200" dirty="0">
                <a:solidFill>
                  <a:srgbClr val="1111DD"/>
                </a:solidFill>
                <a:hlinkClick r:id="rId3"/>
              </a:rPr>
              <a:t>Squad Locker</a:t>
            </a:r>
            <a:r>
              <a:rPr lang="en-US" sz="1200" dirty="0"/>
              <a:t> to view the WFSC Store for t-shirts, sweatshirts, hats, backpacks, etc. This online store is open 24/7/365 so get your WFSC gear now! A portion of every purchase comes back to us as fundraising dollars that we use for WFSC events.</a:t>
            </a:r>
          </a:p>
        </p:txBody>
      </p:sp>
      <p:cxnSp>
        <p:nvCxnSpPr>
          <p:cNvPr id="10" name="Straight Connector 9">
            <a:extLst>
              <a:ext uri="{FF2B5EF4-FFF2-40B4-BE49-F238E27FC236}">
                <a16:creationId xmlns:a16="http://schemas.microsoft.com/office/drawing/2014/main" id="{C3895A90-E7E3-4985-A517-8E662A2A4C99}"/>
              </a:ext>
            </a:extLst>
          </p:cNvPr>
          <p:cNvCxnSpPr/>
          <p:nvPr/>
        </p:nvCxnSpPr>
        <p:spPr>
          <a:xfrm flipV="1">
            <a:off x="156872" y="5322148"/>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794AFF3-84DF-4C4D-9AD9-8B269B132E91}"/>
              </a:ext>
            </a:extLst>
          </p:cNvPr>
          <p:cNvSpPr txBox="1"/>
          <p:nvPr/>
        </p:nvSpPr>
        <p:spPr>
          <a:xfrm>
            <a:off x="230040" y="4812405"/>
            <a:ext cx="5565631" cy="461665"/>
          </a:xfrm>
          <a:prstGeom prst="rect">
            <a:avLst/>
          </a:prstGeom>
          <a:noFill/>
        </p:spPr>
        <p:txBody>
          <a:bodyPr wrap="square">
            <a:spAutoFit/>
          </a:bodyPr>
          <a:lstStyle/>
          <a:p>
            <a:r>
              <a:rPr lang="en-US" sz="1200" dirty="0"/>
              <a:t>We are thrilled to announce that WFSC embroidered jackets are back in stock and will soon be available for order from our </a:t>
            </a:r>
            <a:r>
              <a:rPr lang="en-US" sz="1200" dirty="0">
                <a:hlinkClick r:id="rId4"/>
              </a:rPr>
              <a:t>website</a:t>
            </a:r>
            <a:r>
              <a:rPr lang="en-US" sz="1200" dirty="0"/>
              <a:t>. </a:t>
            </a:r>
          </a:p>
        </p:txBody>
      </p:sp>
      <p:sp>
        <p:nvSpPr>
          <p:cNvPr id="13" name="TextBox 12">
            <a:extLst>
              <a:ext uri="{FF2B5EF4-FFF2-40B4-BE49-F238E27FC236}">
                <a16:creationId xmlns:a16="http://schemas.microsoft.com/office/drawing/2014/main" id="{E9B20153-C291-4664-88C3-5112816553DC}"/>
              </a:ext>
            </a:extLst>
          </p:cNvPr>
          <p:cNvSpPr txBox="1"/>
          <p:nvPr/>
        </p:nvSpPr>
        <p:spPr>
          <a:xfrm>
            <a:off x="171656" y="5407263"/>
            <a:ext cx="4234317" cy="1631216"/>
          </a:xfrm>
          <a:prstGeom prst="rect">
            <a:avLst/>
          </a:prstGeom>
          <a:noFill/>
        </p:spPr>
        <p:txBody>
          <a:bodyPr wrap="square">
            <a:spAutoFit/>
          </a:bodyPr>
          <a:lstStyle/>
          <a:p>
            <a:r>
              <a:rPr lang="en-US" sz="1600" b="1" dirty="0">
                <a:solidFill>
                  <a:srgbClr val="5D2884"/>
                </a:solidFill>
                <a:latin typeface="Amasis MT Pro Black" panose="02040A04050005020304" pitchFamily="18" charset="0"/>
              </a:rPr>
              <a:t>Winter Ice Schedule &amp; Dates</a:t>
            </a:r>
          </a:p>
          <a:p>
            <a:endParaRPr lang="en-US" sz="1200" dirty="0"/>
          </a:p>
          <a:p>
            <a:r>
              <a:rPr lang="en-US" sz="1200" dirty="0"/>
              <a:t>Monday, Tuesday &amp; Friday @ 5:30-6:20pm and 6:30-7:20pm</a:t>
            </a:r>
            <a:br>
              <a:rPr lang="en-US" sz="1200" dirty="0">
                <a:solidFill>
                  <a:srgbClr val="FF0000"/>
                </a:solidFill>
              </a:rPr>
            </a:br>
            <a:endParaRPr lang="en-US" sz="1200" dirty="0">
              <a:solidFill>
                <a:srgbClr val="FF0000"/>
              </a:solidFill>
            </a:endParaRPr>
          </a:p>
          <a:p>
            <a:r>
              <a:rPr lang="en-US" sz="1200" dirty="0"/>
              <a:t>Our Winter ice schedule begins on Monday, November 28.  Please be sure to log into </a:t>
            </a:r>
            <a:r>
              <a:rPr lang="en-US" sz="1200" dirty="0">
                <a:solidFill>
                  <a:srgbClr val="0000FF"/>
                </a:solidFill>
                <a:hlinkClick r:id="rId5">
                  <a:extLst>
                    <a:ext uri="{A12FA001-AC4F-418D-AE19-62706E023703}">
                      <ahyp:hlinkClr xmlns:ahyp="http://schemas.microsoft.com/office/drawing/2018/hyperlinkcolor" val="tx"/>
                    </a:ext>
                  </a:extLst>
                </a:hlinkClick>
              </a:rPr>
              <a:t>Entry Ease</a:t>
            </a:r>
            <a:r>
              <a:rPr lang="en-US" sz="1200" dirty="0"/>
              <a:t> to book your ice in advance.  Slots will open on 11/11/22 (Ice Monitors), 11/13/22 (Members), and 11/20/22 (Non-Members).</a:t>
            </a:r>
          </a:p>
        </p:txBody>
      </p:sp>
      <p:cxnSp>
        <p:nvCxnSpPr>
          <p:cNvPr id="14" name="Straight Connector 13">
            <a:extLst>
              <a:ext uri="{FF2B5EF4-FFF2-40B4-BE49-F238E27FC236}">
                <a16:creationId xmlns:a16="http://schemas.microsoft.com/office/drawing/2014/main" id="{3B919D7A-BFAD-4B3C-9139-FF06EABF8C7B}"/>
              </a:ext>
            </a:extLst>
          </p:cNvPr>
          <p:cNvCxnSpPr/>
          <p:nvPr/>
        </p:nvCxnSpPr>
        <p:spPr>
          <a:xfrm flipV="1">
            <a:off x="171244" y="7460187"/>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pic>
        <p:nvPicPr>
          <p:cNvPr id="15" name="Picture 16">
            <a:extLst>
              <a:ext uri="{FF2B5EF4-FFF2-40B4-BE49-F238E27FC236}">
                <a16:creationId xmlns:a16="http://schemas.microsoft.com/office/drawing/2014/main" id="{1E33F1AF-F3CD-4C61-8096-09872524D11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7914" t="4000" r="21375" b="-671"/>
          <a:stretch/>
        </p:blipFill>
        <p:spPr bwMode="auto">
          <a:xfrm>
            <a:off x="297180" y="7638143"/>
            <a:ext cx="1255886" cy="132593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C2739972-5A1F-4736-A371-8F1872A22212}"/>
              </a:ext>
            </a:extLst>
          </p:cNvPr>
          <p:cNvSpPr txBox="1"/>
          <p:nvPr/>
        </p:nvSpPr>
        <p:spPr>
          <a:xfrm>
            <a:off x="1705237" y="7537781"/>
            <a:ext cx="4104807" cy="1261884"/>
          </a:xfrm>
          <a:prstGeom prst="rect">
            <a:avLst/>
          </a:prstGeom>
          <a:noFill/>
        </p:spPr>
        <p:txBody>
          <a:bodyPr wrap="square">
            <a:spAutoFit/>
          </a:bodyPr>
          <a:lstStyle/>
          <a:p>
            <a:r>
              <a:rPr lang="en-US" sz="1600" b="1" dirty="0">
                <a:solidFill>
                  <a:srgbClr val="5D2884"/>
                </a:solidFill>
                <a:effectLst/>
                <a:latin typeface="Amasis MT Pro Black" panose="02040A04050005020304" pitchFamily="18" charset="0"/>
              </a:rPr>
              <a:t>Volunteer Opportunities</a:t>
            </a:r>
            <a:endParaRPr lang="en-US" sz="1600" b="1" dirty="0">
              <a:solidFill>
                <a:srgbClr val="5D2884"/>
              </a:solidFill>
              <a:latin typeface="Amasis MT Pro Black" panose="02040A04050005020304" pitchFamily="18" charset="0"/>
            </a:endParaRPr>
          </a:p>
          <a:p>
            <a:endParaRPr lang="en-US" sz="1200" dirty="0"/>
          </a:p>
          <a:p>
            <a:r>
              <a:rPr lang="en-US" sz="1200" dirty="0"/>
              <a:t>We need your help! Please sign up and help fulfill your volunteer hours for this year.</a:t>
            </a:r>
          </a:p>
          <a:p>
            <a:pPr marL="742950" lvl="1" indent="-285750">
              <a:buFont typeface="Arial" panose="020B0604020202020204" pitchFamily="34" charset="0"/>
              <a:buChar char="•"/>
            </a:pPr>
            <a:r>
              <a:rPr lang="en-US" sz="1200" dirty="0"/>
              <a:t>Test sessions - contact </a:t>
            </a:r>
            <a:r>
              <a:rPr lang="en-US" sz="1200" dirty="0">
                <a:solidFill>
                  <a:srgbClr val="251BCF"/>
                </a:solidFill>
                <a:effectLst/>
                <a:hlinkClick r:id="rId7"/>
              </a:rPr>
              <a:t>Nicol Tapp</a:t>
            </a:r>
            <a:endParaRPr lang="en-US" sz="1200" dirty="0"/>
          </a:p>
          <a:p>
            <a:pPr marL="742950" lvl="1" indent="-285750">
              <a:buFont typeface="Arial" panose="020B0604020202020204" pitchFamily="34" charset="0"/>
              <a:buChar char="•"/>
            </a:pPr>
            <a:r>
              <a:rPr lang="en-US" sz="1200" dirty="0"/>
              <a:t>Ice monitor - sign up on </a:t>
            </a:r>
            <a:r>
              <a:rPr lang="en-US" sz="1200" dirty="0">
                <a:solidFill>
                  <a:srgbClr val="1A36CE"/>
                </a:solidFill>
                <a:effectLst/>
                <a:hlinkClick r:id="rId5"/>
              </a:rPr>
              <a:t>Entry Ease</a:t>
            </a:r>
            <a:endParaRPr lang="en-US" sz="1200" dirty="0"/>
          </a:p>
        </p:txBody>
      </p:sp>
      <p:cxnSp>
        <p:nvCxnSpPr>
          <p:cNvPr id="17" name="Straight Connector 16">
            <a:extLst>
              <a:ext uri="{FF2B5EF4-FFF2-40B4-BE49-F238E27FC236}">
                <a16:creationId xmlns:a16="http://schemas.microsoft.com/office/drawing/2014/main" id="{A51183C2-2F30-46DF-B04B-859C2BAAECFF}"/>
              </a:ext>
            </a:extLst>
          </p:cNvPr>
          <p:cNvCxnSpPr/>
          <p:nvPr/>
        </p:nvCxnSpPr>
        <p:spPr>
          <a:xfrm flipV="1">
            <a:off x="222421" y="8947414"/>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60B5920-6AFA-4F2C-ABAB-C95EF68A7F10}"/>
              </a:ext>
            </a:extLst>
          </p:cNvPr>
          <p:cNvCxnSpPr/>
          <p:nvPr/>
        </p:nvCxnSpPr>
        <p:spPr>
          <a:xfrm flipV="1">
            <a:off x="152400" y="351019"/>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0298FF1-1F14-4FB0-A3C7-394EB2E603EA}"/>
              </a:ext>
            </a:extLst>
          </p:cNvPr>
          <p:cNvSpPr txBox="1"/>
          <p:nvPr/>
        </p:nvSpPr>
        <p:spPr>
          <a:xfrm>
            <a:off x="171244" y="489556"/>
            <a:ext cx="3860909" cy="1077218"/>
          </a:xfrm>
          <a:prstGeom prst="rect">
            <a:avLst/>
          </a:prstGeom>
          <a:noFill/>
        </p:spPr>
        <p:txBody>
          <a:bodyPr wrap="square">
            <a:spAutoFit/>
          </a:bodyPr>
          <a:lstStyle/>
          <a:p>
            <a:r>
              <a:rPr lang="en-US" sz="1600" b="1" dirty="0">
                <a:solidFill>
                  <a:srgbClr val="5D2884"/>
                </a:solidFill>
                <a:latin typeface="Amasis MT Pro Black" panose="02040A04050005020304" pitchFamily="18" charset="0"/>
              </a:rPr>
              <a:t>USFS Testing</a:t>
            </a:r>
          </a:p>
          <a:p>
            <a:pPr marL="0" marR="0">
              <a:spcBef>
                <a:spcPts val="0"/>
              </a:spcBef>
              <a:spcAft>
                <a:spcPts val="0"/>
              </a:spcAft>
            </a:pPr>
            <a:endParaRPr lang="en-US" sz="1200" dirty="0">
              <a:solidFill>
                <a:srgbClr val="000000"/>
              </a:solidFill>
              <a:effectLst/>
              <a:ea typeface="Calibri" panose="020F0502020204030204" pitchFamily="34" charset="0"/>
            </a:endParaRPr>
          </a:p>
          <a:p>
            <a:pPr marL="0" marR="0">
              <a:spcBef>
                <a:spcPts val="0"/>
              </a:spcBef>
              <a:spcAft>
                <a:spcPts val="0"/>
              </a:spcAft>
            </a:pPr>
            <a:r>
              <a:rPr lang="en-US" sz="1200" dirty="0">
                <a:solidFill>
                  <a:srgbClr val="000000"/>
                </a:solidFill>
                <a:effectLst/>
                <a:ea typeface="Calibri" panose="020F0502020204030204" pitchFamily="34" charset="0"/>
              </a:rPr>
              <a:t>WFSC is excited to offer many testing opportunities for our skaters this season, both in person and virtual.  While born out of necessity in uncertain times, the virtual system has</a:t>
            </a:r>
            <a:endParaRPr lang="en-US" sz="1200" dirty="0">
              <a:effectLst/>
              <a:ea typeface="Calibri" panose="020F0502020204030204" pitchFamily="34" charset="0"/>
            </a:endParaRPr>
          </a:p>
        </p:txBody>
      </p:sp>
      <p:sp>
        <p:nvSpPr>
          <p:cNvPr id="20" name="TextBox 19">
            <a:extLst>
              <a:ext uri="{FF2B5EF4-FFF2-40B4-BE49-F238E27FC236}">
                <a16:creationId xmlns:a16="http://schemas.microsoft.com/office/drawing/2014/main" id="{B91A5464-AE80-4D5F-9831-E64A95D4BDC8}"/>
              </a:ext>
            </a:extLst>
          </p:cNvPr>
          <p:cNvSpPr txBox="1"/>
          <p:nvPr/>
        </p:nvSpPr>
        <p:spPr>
          <a:xfrm>
            <a:off x="171245" y="1487250"/>
            <a:ext cx="5605289" cy="1569660"/>
          </a:xfrm>
          <a:prstGeom prst="rect">
            <a:avLst/>
          </a:prstGeom>
          <a:noFill/>
        </p:spPr>
        <p:txBody>
          <a:bodyPr wrap="square">
            <a:spAutoFit/>
          </a:bodyPr>
          <a:lstStyle/>
          <a:p>
            <a:r>
              <a:rPr lang="en-US" sz="1200" dirty="0">
                <a:solidFill>
                  <a:srgbClr val="000000"/>
                </a:solidFill>
                <a:effectLst/>
                <a:ea typeface="Calibri" panose="020F0502020204030204" pitchFamily="34" charset="0"/>
              </a:rPr>
              <a:t>overwhelmingly received positive feedback. You can find a</a:t>
            </a:r>
            <a:r>
              <a:rPr lang="en-US" sz="1200" dirty="0">
                <a:ea typeface="Calibri" panose="020F0502020204030204" pitchFamily="34" charset="0"/>
              </a:rPr>
              <a:t> </a:t>
            </a:r>
            <a:r>
              <a:rPr lang="en-US" sz="1200" dirty="0">
                <a:solidFill>
                  <a:srgbClr val="000000"/>
                </a:solidFill>
                <a:effectLst/>
                <a:ea typeface="Calibri" panose="020F0502020204030204" pitchFamily="34" charset="0"/>
              </a:rPr>
              <a:t>link on </a:t>
            </a:r>
            <a:r>
              <a:rPr lang="en-US" sz="1200" dirty="0">
                <a:solidFill>
                  <a:srgbClr val="000000"/>
                </a:solidFill>
                <a:effectLst/>
                <a:ea typeface="Calibri" panose="020F0502020204030204" pitchFamily="34" charset="0"/>
                <a:hlinkClick r:id="rId8"/>
              </a:rPr>
              <a:t>Entry Eeze </a:t>
            </a:r>
            <a:r>
              <a:rPr lang="en-US" sz="1200" dirty="0">
                <a:solidFill>
                  <a:srgbClr val="000000"/>
                </a:solidFill>
                <a:effectLst/>
                <a:ea typeface="Calibri" panose="020F0502020204030204" pitchFamily="34" charset="0"/>
              </a:rPr>
              <a:t>for an open virtual session and email video submissions and performance affidavits to </a:t>
            </a:r>
            <a:r>
              <a:rPr lang="en-US" sz="1200" dirty="0">
                <a:solidFill>
                  <a:srgbClr val="000000"/>
                </a:solidFill>
                <a:effectLst/>
                <a:ea typeface="Calibri" panose="020F0502020204030204" pitchFamily="34" charset="0"/>
                <a:hlinkClick r:id="rId9"/>
              </a:rPr>
              <a:t>Nicole Tapp</a:t>
            </a:r>
            <a:r>
              <a:rPr lang="en-US" sz="1200" dirty="0">
                <a:solidFill>
                  <a:srgbClr val="000000"/>
                </a:solidFill>
                <a:effectLst/>
                <a:ea typeface="Calibri" panose="020F0502020204030204" pitchFamily="34" charset="0"/>
              </a:rPr>
              <a:t>, WFSC Test Chair.  Tests will be processed and sent to judges as they are received.</a:t>
            </a:r>
            <a:endParaRPr lang="en-US" sz="1200" dirty="0">
              <a:effectLst/>
              <a:ea typeface="Calibri" panose="020F0502020204030204" pitchFamily="34" charset="0"/>
            </a:endParaRPr>
          </a:p>
          <a:p>
            <a:pPr marL="0" marR="0">
              <a:spcBef>
                <a:spcPts val="0"/>
              </a:spcBef>
              <a:spcAft>
                <a:spcPts val="0"/>
              </a:spcAft>
            </a:pPr>
            <a:endParaRPr lang="en-US" sz="1200" dirty="0">
              <a:solidFill>
                <a:srgbClr val="000000"/>
              </a:solidFill>
              <a:effectLst/>
              <a:ea typeface="Calibri" panose="020F0502020204030204" pitchFamily="34" charset="0"/>
            </a:endParaRPr>
          </a:p>
          <a:p>
            <a:pPr marL="0" marR="0">
              <a:spcBef>
                <a:spcPts val="0"/>
              </a:spcBef>
              <a:spcAft>
                <a:spcPts val="0"/>
              </a:spcAft>
            </a:pPr>
            <a:r>
              <a:rPr lang="en-US" sz="1200" dirty="0">
                <a:solidFill>
                  <a:srgbClr val="FF0000"/>
                </a:solidFill>
                <a:effectLst/>
                <a:ea typeface="Calibri" panose="020F0502020204030204" pitchFamily="34" charset="0"/>
              </a:rPr>
              <a:t>PLEASE NOTE</a:t>
            </a:r>
            <a:r>
              <a:rPr lang="en-US" sz="1200" dirty="0">
                <a:solidFill>
                  <a:srgbClr val="000000"/>
                </a:solidFill>
                <a:effectLst/>
                <a:ea typeface="Calibri" panose="020F0502020204030204" pitchFamily="34" charset="0"/>
              </a:rPr>
              <a:t>:  We are asking that skaters dress appropriately for all testing formats. Skaters should wear competition dresses for tests and/or appropriate skating attire (i.e.</a:t>
            </a:r>
            <a:r>
              <a:rPr lang="en-US" sz="1200" dirty="0">
                <a:solidFill>
                  <a:srgbClr val="000000"/>
                </a:solidFill>
                <a:ea typeface="Calibri" panose="020F0502020204030204" pitchFamily="34" charset="0"/>
              </a:rPr>
              <a:t>, </a:t>
            </a:r>
            <a:r>
              <a:rPr lang="en-US" sz="1200" dirty="0">
                <a:solidFill>
                  <a:srgbClr val="000000"/>
                </a:solidFill>
                <a:effectLst/>
                <a:ea typeface="Calibri" panose="020F0502020204030204" pitchFamily="34" charset="0"/>
              </a:rPr>
              <a:t>no hoodies or loose clothing).  Remember..</a:t>
            </a:r>
            <a:r>
              <a:rPr lang="en-US" sz="1200" i="1" dirty="0">
                <a:solidFill>
                  <a:srgbClr val="000000"/>
                </a:solidFill>
                <a:effectLst/>
                <a:ea typeface="Calibri" panose="020F0502020204030204" pitchFamily="34" charset="0"/>
              </a:rPr>
              <a:t>.  </a:t>
            </a:r>
            <a:r>
              <a:rPr lang="en-US" sz="1200" b="1" i="1" dirty="0">
                <a:solidFill>
                  <a:srgbClr val="5D2884"/>
                </a:solidFill>
                <a:effectLst/>
                <a:ea typeface="Calibri" panose="020F0502020204030204" pitchFamily="34" charset="0"/>
              </a:rPr>
              <a:t>“Look good, feel good, do good!”</a:t>
            </a:r>
            <a:r>
              <a:rPr lang="en-US" sz="1200" b="1" dirty="0">
                <a:solidFill>
                  <a:srgbClr val="5D2884"/>
                </a:solidFill>
                <a:effectLst/>
                <a:ea typeface="Calibri" panose="020F0502020204030204" pitchFamily="34" charset="0"/>
              </a:rPr>
              <a:t>  </a:t>
            </a:r>
            <a:r>
              <a:rPr lang="en-US" sz="1200" dirty="0">
                <a:solidFill>
                  <a:srgbClr val="000000"/>
                </a:solidFill>
                <a:effectLst/>
                <a:ea typeface="Calibri" panose="020F0502020204030204" pitchFamily="34" charset="0"/>
              </a:rPr>
              <a:t>If you have any testing questions, please contact </a:t>
            </a:r>
            <a:r>
              <a:rPr lang="en-US" sz="1200" dirty="0">
                <a:solidFill>
                  <a:srgbClr val="000000"/>
                </a:solidFill>
                <a:effectLst/>
                <a:ea typeface="Calibri" panose="020F0502020204030204" pitchFamily="34" charset="0"/>
                <a:hlinkClick r:id="rId9"/>
              </a:rPr>
              <a:t>Nicol Tapp</a:t>
            </a:r>
            <a:r>
              <a:rPr lang="en-US" sz="1200" dirty="0">
                <a:solidFill>
                  <a:srgbClr val="000000"/>
                </a:solidFill>
                <a:effectLst/>
                <a:ea typeface="Calibri" panose="020F0502020204030204" pitchFamily="34" charset="0"/>
              </a:rPr>
              <a:t>. </a:t>
            </a:r>
            <a:endParaRPr lang="en-US" sz="1200" dirty="0">
              <a:effectLst/>
              <a:ea typeface="Calibri" panose="020F0502020204030204" pitchFamily="34" charset="0"/>
            </a:endParaRPr>
          </a:p>
        </p:txBody>
      </p:sp>
      <p:pic>
        <p:nvPicPr>
          <p:cNvPr id="21" name="Picture 2" descr="Knickerbocker Figure Skating Club | Facebook">
            <a:extLst>
              <a:ext uri="{FF2B5EF4-FFF2-40B4-BE49-F238E27FC236}">
                <a16:creationId xmlns:a16="http://schemas.microsoft.com/office/drawing/2014/main" id="{E5FB4870-3451-41A2-9D58-B242BE15305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913" y="483314"/>
            <a:ext cx="1755422" cy="9144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1,429 11 Calendar Stock Illustrations, Cliparts and Royalty Free 11 Calendar  Vectors">
            <a:extLst>
              <a:ext uri="{FF2B5EF4-FFF2-40B4-BE49-F238E27FC236}">
                <a16:creationId xmlns:a16="http://schemas.microsoft.com/office/drawing/2014/main" id="{EBEDEB56-C238-4A2D-8136-5F268770F483}"/>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3153" t="5118" r="8978" b="5786"/>
          <a:stretch/>
        </p:blipFill>
        <p:spPr bwMode="auto">
          <a:xfrm>
            <a:off x="4424817" y="5487958"/>
            <a:ext cx="1353312" cy="1372206"/>
          </a:xfrm>
          <a:prstGeom prst="rect">
            <a:avLst/>
          </a:prstGeom>
          <a:noFill/>
          <a:extLst>
            <a:ext uri="{909E8E84-426E-40DD-AFC4-6F175D3DCCD1}">
              <a14:hiddenFill xmlns:a14="http://schemas.microsoft.com/office/drawing/2010/main">
                <a:solidFill>
                  <a:srgbClr val="FFFFFF"/>
                </a:solidFill>
              </a14:hiddenFill>
            </a:ext>
          </a:extLst>
        </p:spPr>
      </p:pic>
      <p:sp>
        <p:nvSpPr>
          <p:cNvPr id="23" name="Oval 22">
            <a:extLst>
              <a:ext uri="{FF2B5EF4-FFF2-40B4-BE49-F238E27FC236}">
                <a16:creationId xmlns:a16="http://schemas.microsoft.com/office/drawing/2014/main" id="{7D960ACC-98BD-4B29-88C9-65189E04BDFF}"/>
              </a:ext>
            </a:extLst>
          </p:cNvPr>
          <p:cNvSpPr/>
          <p:nvPr/>
        </p:nvSpPr>
        <p:spPr>
          <a:xfrm>
            <a:off x="4632960" y="6522663"/>
            <a:ext cx="160020" cy="1829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973ABABE-1A0D-4B7A-B4DF-6088D617E437}"/>
              </a:ext>
            </a:extLst>
          </p:cNvPr>
          <p:cNvSpPr txBox="1"/>
          <p:nvPr/>
        </p:nvSpPr>
        <p:spPr>
          <a:xfrm>
            <a:off x="176700" y="7023239"/>
            <a:ext cx="5614500" cy="461665"/>
          </a:xfrm>
          <a:prstGeom prst="rect">
            <a:avLst/>
          </a:prstGeom>
          <a:noFill/>
        </p:spPr>
        <p:txBody>
          <a:bodyPr wrap="square">
            <a:spAutoFit/>
          </a:bodyPr>
          <a:lstStyle/>
          <a:p>
            <a:r>
              <a:rPr lang="en-US" sz="1200" dirty="0"/>
              <a:t>Reminder, if you’re a late add to a session, please have proof of payment from Entry Ease (not confirmation email) ready to show the ice monitor before getting on the ice. </a:t>
            </a:r>
          </a:p>
        </p:txBody>
      </p:sp>
      <p:sp>
        <p:nvSpPr>
          <p:cNvPr id="22" name="TextBox 21">
            <a:extLst>
              <a:ext uri="{FF2B5EF4-FFF2-40B4-BE49-F238E27FC236}">
                <a16:creationId xmlns:a16="http://schemas.microsoft.com/office/drawing/2014/main" id="{AB38FE9A-2493-4DC6-945D-890B5E166A69}"/>
              </a:ext>
            </a:extLst>
          </p:cNvPr>
          <p:cNvSpPr txBox="1"/>
          <p:nvPr/>
        </p:nvSpPr>
        <p:spPr>
          <a:xfrm>
            <a:off x="5403067" y="8887003"/>
            <a:ext cx="540533" cy="276999"/>
          </a:xfrm>
          <a:prstGeom prst="rect">
            <a:avLst/>
          </a:prstGeom>
          <a:noFill/>
        </p:spPr>
        <p:txBody>
          <a:bodyPr wrap="none" rtlCol="0">
            <a:spAutoFit/>
          </a:bodyPr>
          <a:lstStyle/>
          <a:p>
            <a:fld id="{44B61720-6385-4D4E-9931-A8931EFF8757}" type="slidenum">
              <a:rPr lang="en-US" sz="1200" smtClean="0">
                <a:solidFill>
                  <a:srgbClr val="5D2884"/>
                </a:solidFill>
              </a:rPr>
              <a:t>2</a:t>
            </a:fld>
            <a:r>
              <a:rPr lang="en-US" sz="1200" dirty="0">
                <a:solidFill>
                  <a:srgbClr val="5D2884"/>
                </a:solidFill>
              </a:rPr>
              <a:t> of 3</a:t>
            </a:r>
          </a:p>
        </p:txBody>
      </p:sp>
    </p:spTree>
    <p:extLst>
      <p:ext uri="{BB962C8B-B14F-4D97-AF65-F5344CB8AC3E}">
        <p14:creationId xmlns:p14="http://schemas.microsoft.com/office/powerpoint/2010/main" val="132306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sign Feedback: More Is Better | Graphic Design">
            <a:extLst>
              <a:ext uri="{FF2B5EF4-FFF2-40B4-BE49-F238E27FC236}">
                <a16:creationId xmlns:a16="http://schemas.microsoft.com/office/drawing/2014/main" id="{7EDA8ACF-EF80-4E39-AB9B-227AF3E74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6560" y="5607295"/>
            <a:ext cx="1282919" cy="1371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6E6B24C-EAC8-40D2-B6AC-BE912A3904D3}"/>
              </a:ext>
            </a:extLst>
          </p:cNvPr>
          <p:cNvSpPr txBox="1"/>
          <p:nvPr/>
        </p:nvSpPr>
        <p:spPr>
          <a:xfrm>
            <a:off x="1039455" y="370705"/>
            <a:ext cx="4699635" cy="369332"/>
          </a:xfrm>
          <a:prstGeom prst="rect">
            <a:avLst/>
          </a:prstGeom>
          <a:noFill/>
        </p:spPr>
        <p:txBody>
          <a:bodyPr wrap="square" rtlCol="0">
            <a:spAutoFit/>
          </a:bodyPr>
          <a:lstStyle/>
          <a:p>
            <a:r>
              <a:rPr lang="en-US" b="1" dirty="0">
                <a:solidFill>
                  <a:srgbClr val="5D2884"/>
                </a:solidFill>
                <a:latin typeface="Amasis MT Pro Black" panose="02040A04050005020304" pitchFamily="18" charset="0"/>
              </a:rPr>
              <a:t>Skater News: Testing </a:t>
            </a:r>
            <a:endParaRPr lang="en-US" b="1" dirty="0">
              <a:solidFill>
                <a:srgbClr val="5D2884"/>
              </a:solidFill>
              <a:highlight>
                <a:srgbClr val="FFFF00"/>
              </a:highlight>
              <a:latin typeface="Amasis MT Pro Black" panose="02040A04050005020304" pitchFamily="18" charset="0"/>
            </a:endParaRPr>
          </a:p>
        </p:txBody>
      </p:sp>
      <p:pic>
        <p:nvPicPr>
          <p:cNvPr id="5" name="Picture 10">
            <a:extLst>
              <a:ext uri="{FF2B5EF4-FFF2-40B4-BE49-F238E27FC236}">
                <a16:creationId xmlns:a16="http://schemas.microsoft.com/office/drawing/2014/main" id="{A636F2FF-5017-4514-814F-000B200C80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617092" y="1354152"/>
            <a:ext cx="2390775" cy="762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9EE76B8-D98B-4FFE-929B-C470A361D9F4}"/>
              </a:ext>
            </a:extLst>
          </p:cNvPr>
          <p:cNvSpPr txBox="1"/>
          <p:nvPr/>
        </p:nvSpPr>
        <p:spPr>
          <a:xfrm>
            <a:off x="1001355" y="719557"/>
            <a:ext cx="2474445" cy="2677656"/>
          </a:xfrm>
          <a:prstGeom prst="rect">
            <a:avLst/>
          </a:prstGeom>
          <a:noFill/>
        </p:spPr>
        <p:txBody>
          <a:bodyPr wrap="square" numCol="1">
            <a:spAutoFit/>
          </a:bodyPr>
          <a:lstStyle/>
          <a:p>
            <a:pPr marL="288925" indent="-288925">
              <a:buFont typeface="+mj-lt"/>
              <a:buAutoNum type="arabicPeriod"/>
            </a:pPr>
            <a:r>
              <a:rPr lang="en-US" sz="1200" dirty="0"/>
              <a:t>Charlotte D. – Preliminary FS</a:t>
            </a:r>
          </a:p>
          <a:p>
            <a:pPr marL="288925" indent="-288925">
              <a:buFont typeface="+mj-lt"/>
              <a:buAutoNum type="arabicPeriod"/>
            </a:pPr>
            <a:r>
              <a:rPr lang="en-US" sz="1200" dirty="0"/>
              <a:t>Chloe W. – Pre-Preliminary MIF</a:t>
            </a:r>
          </a:p>
          <a:p>
            <a:pPr marL="288925" indent="-288925">
              <a:buFont typeface="+mj-lt"/>
              <a:buAutoNum type="arabicPeriod"/>
            </a:pPr>
            <a:r>
              <a:rPr lang="en-US" sz="1200" dirty="0"/>
              <a:t>Chloe Z. – Pre-Juvenile FS</a:t>
            </a:r>
          </a:p>
          <a:p>
            <a:pPr marL="288925" indent="-288925">
              <a:buFont typeface="+mj-lt"/>
              <a:buAutoNum type="arabicPeriod"/>
            </a:pPr>
            <a:r>
              <a:rPr lang="en-US" sz="1200" dirty="0"/>
              <a:t>Elise B. – Preliminary MIF</a:t>
            </a:r>
          </a:p>
          <a:p>
            <a:pPr marL="288925" indent="-288925">
              <a:buFont typeface="+mj-lt"/>
              <a:buAutoNum type="arabicPeriod"/>
            </a:pPr>
            <a:r>
              <a:rPr lang="en-US" sz="1200" dirty="0"/>
              <a:t>Esther N. – Pre-Preliminary FS</a:t>
            </a:r>
          </a:p>
          <a:p>
            <a:pPr marL="288925" indent="-288925">
              <a:buFont typeface="+mj-lt"/>
              <a:buAutoNum type="arabicPeriod"/>
            </a:pPr>
            <a:r>
              <a:rPr lang="en-US" sz="1200" dirty="0"/>
              <a:t>Evelyn Y – Pre-Juvenile FS</a:t>
            </a:r>
          </a:p>
          <a:p>
            <a:pPr marL="288925" indent="-288925">
              <a:buFont typeface="+mj-lt"/>
              <a:buAutoNum type="arabicPeriod"/>
            </a:pPr>
            <a:r>
              <a:rPr lang="en-US" sz="1200" dirty="0"/>
              <a:t>Fiona S. – Pre-Preliminary FS</a:t>
            </a:r>
          </a:p>
          <a:p>
            <a:pPr marL="288925" indent="-288925">
              <a:buFont typeface="+mj-lt"/>
              <a:buAutoNum type="arabicPeriod"/>
            </a:pPr>
            <a:r>
              <a:rPr lang="en-US" sz="1200" dirty="0"/>
              <a:t>Grace X. – Preliminary MIF</a:t>
            </a:r>
          </a:p>
          <a:p>
            <a:pPr marL="288925" indent="-288925">
              <a:buFont typeface="+mj-lt"/>
              <a:buAutoNum type="arabicPeriod"/>
            </a:pPr>
            <a:r>
              <a:rPr lang="en-US" sz="1200" dirty="0"/>
              <a:t>Irene P. – Pre-Juvenile &amp; Juvenile FS, Junior MIF </a:t>
            </a:r>
          </a:p>
          <a:p>
            <a:pPr marL="288925" indent="-288925">
              <a:buFont typeface="+mj-lt"/>
              <a:buAutoNum type="arabicPeriod"/>
            </a:pPr>
            <a:r>
              <a:rPr lang="en-US" sz="1200" dirty="0"/>
              <a:t>Isabelle O. – Senior MIF</a:t>
            </a:r>
          </a:p>
          <a:p>
            <a:pPr marL="288925" indent="-288925">
              <a:buFont typeface="+mj-lt"/>
              <a:buAutoNum type="arabicPeriod"/>
            </a:pPr>
            <a:r>
              <a:rPr lang="en-US" sz="1200" dirty="0"/>
              <a:t>Isaac K. – Pre-Juvenile MIF</a:t>
            </a:r>
          </a:p>
          <a:p>
            <a:pPr marL="288925" indent="-288925">
              <a:buFont typeface="+mj-lt"/>
              <a:buAutoNum type="arabicPeriod"/>
            </a:pPr>
            <a:r>
              <a:rPr lang="en-US" sz="1200" dirty="0"/>
              <a:t>Kamilah H. – Pre-Juvenile MIF</a:t>
            </a:r>
          </a:p>
          <a:p>
            <a:endParaRPr lang="en-US" sz="1200" dirty="0"/>
          </a:p>
        </p:txBody>
      </p:sp>
      <p:sp>
        <p:nvSpPr>
          <p:cNvPr id="7" name="TextBox 6">
            <a:extLst>
              <a:ext uri="{FF2B5EF4-FFF2-40B4-BE49-F238E27FC236}">
                <a16:creationId xmlns:a16="http://schemas.microsoft.com/office/drawing/2014/main" id="{55BC9848-BEBB-416C-8BFD-17F392EC30B3}"/>
              </a:ext>
            </a:extLst>
          </p:cNvPr>
          <p:cNvSpPr txBox="1"/>
          <p:nvPr/>
        </p:nvSpPr>
        <p:spPr>
          <a:xfrm>
            <a:off x="3427634" y="669842"/>
            <a:ext cx="2454181" cy="2492990"/>
          </a:xfrm>
          <a:prstGeom prst="rect">
            <a:avLst/>
          </a:prstGeom>
          <a:noFill/>
        </p:spPr>
        <p:txBody>
          <a:bodyPr wrap="square">
            <a:spAutoFit/>
          </a:bodyPr>
          <a:lstStyle/>
          <a:p>
            <a:pPr marL="288925" indent="-288925">
              <a:buFont typeface="+mj-lt"/>
              <a:buAutoNum type="arabicPeriod" startAt="12"/>
            </a:pPr>
            <a:r>
              <a:rPr lang="en-US" sz="1200" dirty="0"/>
              <a:t>Kasey T. - Preliminary MIF</a:t>
            </a:r>
          </a:p>
          <a:p>
            <a:pPr marL="288925" indent="-288925">
              <a:buFont typeface="+mj-lt"/>
              <a:buAutoNum type="arabicPeriod" startAt="12"/>
            </a:pPr>
            <a:r>
              <a:rPr lang="en-US" sz="1200" dirty="0"/>
              <a:t>Lauren C. – Pre-Juvenile MIF</a:t>
            </a:r>
          </a:p>
          <a:p>
            <a:pPr marL="288925" indent="-288925">
              <a:buFont typeface="+mj-lt"/>
              <a:buAutoNum type="arabicPeriod" startAt="12"/>
            </a:pPr>
            <a:r>
              <a:rPr lang="en-US" sz="1200" dirty="0"/>
              <a:t>Lindsey L. – Preliminary FS</a:t>
            </a:r>
          </a:p>
          <a:p>
            <a:pPr marL="288925" indent="-288925">
              <a:buFont typeface="+mj-lt"/>
              <a:buAutoNum type="arabicPeriod" startAt="12"/>
            </a:pPr>
            <a:r>
              <a:rPr lang="en-US" sz="1200" dirty="0"/>
              <a:t>Lucia M. – Pre- Juvenile MIF</a:t>
            </a:r>
          </a:p>
          <a:p>
            <a:pPr marL="288925" indent="-288925">
              <a:buFont typeface="+mj-lt"/>
              <a:buAutoNum type="arabicPeriod" startAt="12"/>
            </a:pPr>
            <a:r>
              <a:rPr lang="en-US" sz="1200" dirty="0"/>
              <a:t>Maeve S. – Pre- Juvenile</a:t>
            </a:r>
          </a:p>
          <a:p>
            <a:pPr marL="288925" indent="-288925">
              <a:buFont typeface="+mj-lt"/>
              <a:buAutoNum type="arabicPeriod" startAt="12"/>
            </a:pPr>
            <a:r>
              <a:rPr lang="en-US" sz="1200" dirty="0"/>
              <a:t>Meaghan R. – Novice MIF</a:t>
            </a:r>
          </a:p>
          <a:p>
            <a:pPr marL="288925" indent="-288925">
              <a:buFont typeface="+mj-lt"/>
              <a:buAutoNum type="arabicPeriod" startAt="12"/>
            </a:pPr>
            <a:r>
              <a:rPr lang="en-US" sz="1200" dirty="0"/>
              <a:t>Megan S. – Juvenile FS &amp; Intermediate MIF</a:t>
            </a:r>
            <a:endParaRPr lang="en-US" sz="1200" dirty="0">
              <a:highlight>
                <a:srgbClr val="FFFF00"/>
              </a:highlight>
            </a:endParaRPr>
          </a:p>
          <a:p>
            <a:pPr marL="288925" indent="-288925">
              <a:buFont typeface="+mj-lt"/>
              <a:buAutoNum type="arabicPeriod" startAt="12"/>
            </a:pPr>
            <a:r>
              <a:rPr lang="en-US" sz="1200" dirty="0"/>
              <a:t>Nadia G.- Preliminary MIF</a:t>
            </a:r>
          </a:p>
          <a:p>
            <a:pPr marL="288925" indent="-288925">
              <a:buFont typeface="+mj-lt"/>
              <a:buAutoNum type="arabicPeriod" startAt="12"/>
            </a:pPr>
            <a:r>
              <a:rPr lang="en-US" sz="1200" dirty="0"/>
              <a:t>Nyla H. – Junior MIF</a:t>
            </a:r>
          </a:p>
          <a:p>
            <a:pPr marL="288925" indent="-288925">
              <a:buFont typeface="+mj-lt"/>
              <a:buAutoNum type="arabicPeriod" startAt="12"/>
            </a:pPr>
            <a:r>
              <a:rPr lang="en-US" sz="1200" dirty="0"/>
              <a:t>Samantha F – Preliminary MIF</a:t>
            </a:r>
          </a:p>
          <a:p>
            <a:pPr marL="288925" indent="-288925">
              <a:buFont typeface="+mj-lt"/>
              <a:buAutoNum type="arabicPeriod" startAt="12"/>
            </a:pPr>
            <a:r>
              <a:rPr lang="en-US" sz="1200" dirty="0"/>
              <a:t>Sonia K. – Preliminary FS</a:t>
            </a:r>
          </a:p>
          <a:p>
            <a:pPr marL="288925" indent="-288925">
              <a:buFont typeface="+mj-lt"/>
              <a:buAutoNum type="arabicPeriod" startAt="12"/>
            </a:pPr>
            <a:r>
              <a:rPr lang="en-US" sz="1200" dirty="0"/>
              <a:t>Sossi P – Juvenile MIF</a:t>
            </a:r>
          </a:p>
        </p:txBody>
      </p:sp>
      <p:cxnSp>
        <p:nvCxnSpPr>
          <p:cNvPr id="8" name="Straight Connector 7">
            <a:extLst>
              <a:ext uri="{FF2B5EF4-FFF2-40B4-BE49-F238E27FC236}">
                <a16:creationId xmlns:a16="http://schemas.microsoft.com/office/drawing/2014/main" id="{456FD5DD-FC58-421D-A240-7D753A5BEB04}"/>
              </a:ext>
            </a:extLst>
          </p:cNvPr>
          <p:cNvCxnSpPr/>
          <p:nvPr/>
        </p:nvCxnSpPr>
        <p:spPr>
          <a:xfrm flipV="1">
            <a:off x="125004" y="3289531"/>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CB22D7A-1E34-4206-B464-BF643262456F}"/>
              </a:ext>
            </a:extLst>
          </p:cNvPr>
          <p:cNvSpPr txBox="1"/>
          <p:nvPr/>
        </p:nvSpPr>
        <p:spPr>
          <a:xfrm>
            <a:off x="158168" y="3475802"/>
            <a:ext cx="2750041" cy="1815882"/>
          </a:xfrm>
          <a:prstGeom prst="rect">
            <a:avLst/>
          </a:prstGeom>
          <a:noFill/>
        </p:spPr>
        <p:txBody>
          <a:bodyPr wrap="square">
            <a:spAutoFit/>
          </a:bodyPr>
          <a:lstStyle/>
          <a:p>
            <a:r>
              <a:rPr lang="en-US" sz="1600" b="1" dirty="0">
                <a:solidFill>
                  <a:srgbClr val="5D2884"/>
                </a:solidFill>
                <a:effectLst/>
                <a:latin typeface="Amasis MT Pro Black" panose="02040A04050005020304" pitchFamily="18" charset="0"/>
              </a:rPr>
              <a:t>Mission Statement</a:t>
            </a:r>
            <a:endParaRPr lang="en-US" sz="1600" dirty="0">
              <a:solidFill>
                <a:srgbClr val="5D2884"/>
              </a:solidFill>
              <a:latin typeface="Amasis MT Pro Black" panose="02040A04050005020304" pitchFamily="18" charset="0"/>
            </a:endParaRPr>
          </a:p>
          <a:p>
            <a:endParaRPr lang="en-US" sz="1200" dirty="0"/>
          </a:p>
          <a:p>
            <a:r>
              <a:rPr lang="en-US" sz="1200" dirty="0"/>
              <a:t>The goal of the club is to: </a:t>
            </a:r>
          </a:p>
          <a:p>
            <a:pPr marL="228600" indent="-228600">
              <a:buFont typeface="Arial" panose="020B0604020202020204" pitchFamily="34" charset="0"/>
              <a:buChar char="•"/>
            </a:pPr>
            <a:r>
              <a:rPr lang="en-US" sz="1200" dirty="0"/>
              <a:t>Provide a safe, welcoming, and friendly skating environment</a:t>
            </a:r>
          </a:p>
          <a:p>
            <a:pPr marL="228600" indent="-228600">
              <a:buFont typeface="Arial" panose="020B0604020202020204" pitchFamily="34" charset="0"/>
              <a:buChar char="•"/>
            </a:pPr>
            <a:r>
              <a:rPr lang="en-US" sz="1200" dirty="0"/>
              <a:t>Foster, promote, encourage, advance, and improve figure skating, and </a:t>
            </a:r>
          </a:p>
          <a:p>
            <a:pPr marL="228600" indent="-228600">
              <a:buFont typeface="Arial" panose="020B0604020202020204" pitchFamily="34" charset="0"/>
              <a:buChar char="•"/>
            </a:pPr>
            <a:r>
              <a:rPr lang="en-US" sz="1200" dirty="0"/>
              <a:t>Encourage and cultivate a spirit of harmony among figure skaters</a:t>
            </a:r>
          </a:p>
        </p:txBody>
      </p:sp>
      <p:sp>
        <p:nvSpPr>
          <p:cNvPr id="10" name="TextBox 9">
            <a:extLst>
              <a:ext uri="{FF2B5EF4-FFF2-40B4-BE49-F238E27FC236}">
                <a16:creationId xmlns:a16="http://schemas.microsoft.com/office/drawing/2014/main" id="{FB100138-A628-49DD-BA8E-5E07DBA3E0A6}"/>
              </a:ext>
            </a:extLst>
          </p:cNvPr>
          <p:cNvSpPr txBox="1"/>
          <p:nvPr/>
        </p:nvSpPr>
        <p:spPr>
          <a:xfrm>
            <a:off x="3164258" y="3426356"/>
            <a:ext cx="2535555" cy="2000548"/>
          </a:xfrm>
          <a:prstGeom prst="rect">
            <a:avLst/>
          </a:prstGeom>
          <a:noFill/>
        </p:spPr>
        <p:txBody>
          <a:bodyPr wrap="square">
            <a:spAutoFit/>
          </a:bodyPr>
          <a:lstStyle/>
          <a:p>
            <a:r>
              <a:rPr lang="en-US" sz="1600" b="1" dirty="0">
                <a:solidFill>
                  <a:srgbClr val="5D2884"/>
                </a:solidFill>
                <a:effectLst/>
                <a:latin typeface="Amasis MT Pro Black" panose="02040A04050005020304" pitchFamily="18" charset="0"/>
              </a:rPr>
              <a:t>WFSC Board </a:t>
            </a:r>
            <a:endParaRPr lang="en-US" sz="1600" dirty="0">
              <a:solidFill>
                <a:srgbClr val="5D2884"/>
              </a:solidFill>
              <a:latin typeface="Amasis MT Pro Black" panose="02040A04050005020304" pitchFamily="18" charset="0"/>
            </a:endParaRPr>
          </a:p>
          <a:p>
            <a:pPr>
              <a:buFont typeface="Arial" panose="020B0604020202020204" pitchFamily="34" charset="0"/>
              <a:buChar char="•"/>
            </a:pPr>
            <a:endParaRPr lang="en-US" sz="1200" dirty="0"/>
          </a:p>
          <a:p>
            <a:pPr marL="228600" indent="-228600">
              <a:buFont typeface="Arial" panose="020B0604020202020204" pitchFamily="34" charset="0"/>
              <a:buChar char="•"/>
            </a:pPr>
            <a:r>
              <a:rPr lang="en-US" sz="1200" dirty="0"/>
              <a:t>Paul Mansfield, President</a:t>
            </a:r>
          </a:p>
          <a:p>
            <a:pPr marL="228600" indent="-228600">
              <a:buFont typeface="Arial" panose="020B0604020202020204" pitchFamily="34" charset="0"/>
              <a:buChar char="•"/>
            </a:pPr>
            <a:r>
              <a:rPr lang="en-US" sz="1200" dirty="0"/>
              <a:t>Roberta Bailey, Pro Liaison</a:t>
            </a:r>
          </a:p>
          <a:p>
            <a:pPr marL="228600" indent="-228600">
              <a:buFont typeface="Arial" panose="020B0604020202020204" pitchFamily="34" charset="0"/>
              <a:buChar char="•"/>
            </a:pPr>
            <a:r>
              <a:rPr lang="en-US" sz="1200" dirty="0"/>
              <a:t>Kristyn Hughes, Secretary</a:t>
            </a:r>
          </a:p>
          <a:p>
            <a:pPr marL="228600" indent="-228600">
              <a:buFont typeface="Arial" panose="020B0604020202020204" pitchFamily="34" charset="0"/>
              <a:buChar char="•"/>
            </a:pPr>
            <a:r>
              <a:rPr lang="en-US" sz="1200" dirty="0"/>
              <a:t>John Sheehy, Treasurer</a:t>
            </a:r>
          </a:p>
          <a:p>
            <a:pPr marL="228600" indent="-228600">
              <a:buFont typeface="Arial" panose="020B0604020202020204" pitchFamily="34" charset="0"/>
              <a:buChar char="•"/>
            </a:pPr>
            <a:r>
              <a:rPr lang="en-US" sz="1200" dirty="0"/>
              <a:t>​​Nicol Tapp, Test Chair</a:t>
            </a:r>
          </a:p>
          <a:p>
            <a:pPr marL="228600" indent="-228600">
              <a:buFont typeface="Arial" panose="020B0604020202020204" pitchFamily="34" charset="0"/>
              <a:buChar char="•"/>
            </a:pPr>
            <a:r>
              <a:rPr lang="en-US" sz="1200" dirty="0"/>
              <a:t>Jason Cline​​</a:t>
            </a:r>
          </a:p>
          <a:p>
            <a:pPr marL="228600" indent="-228600">
              <a:buFont typeface="Arial" panose="020B0604020202020204" pitchFamily="34" charset="0"/>
              <a:buChar char="•"/>
            </a:pPr>
            <a:r>
              <a:rPr lang="en-US" sz="1200" dirty="0"/>
              <a:t>Emma Olson</a:t>
            </a:r>
          </a:p>
          <a:p>
            <a:pPr marL="228600" indent="-228600">
              <a:buFont typeface="Arial" panose="020B0604020202020204" pitchFamily="34" charset="0"/>
              <a:buChar char="•"/>
            </a:pPr>
            <a:r>
              <a:rPr lang="en-US" sz="1200" dirty="0"/>
              <a:t>​Kristine Trites</a:t>
            </a:r>
          </a:p>
        </p:txBody>
      </p:sp>
      <p:cxnSp>
        <p:nvCxnSpPr>
          <p:cNvPr id="11" name="Straight Connector 10">
            <a:extLst>
              <a:ext uri="{FF2B5EF4-FFF2-40B4-BE49-F238E27FC236}">
                <a16:creationId xmlns:a16="http://schemas.microsoft.com/office/drawing/2014/main" id="{9C89A75A-44D5-4AD4-AD77-EEB9B7519C76}"/>
              </a:ext>
            </a:extLst>
          </p:cNvPr>
          <p:cNvCxnSpPr/>
          <p:nvPr/>
        </p:nvCxnSpPr>
        <p:spPr>
          <a:xfrm flipV="1">
            <a:off x="88809" y="7055815"/>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pic>
        <p:nvPicPr>
          <p:cNvPr id="12" name="Picture 22" descr="Facebook icon">
            <a:hlinkClick r:id="rId4"/>
            <a:extLst>
              <a:ext uri="{FF2B5EF4-FFF2-40B4-BE49-F238E27FC236}">
                <a16:creationId xmlns:a16="http://schemas.microsoft.com/office/drawing/2014/main" id="{A30AD315-284F-4439-AF16-4407AD8619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0449" y="7248319"/>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4" descr="Instagram icon">
            <a:hlinkClick r:id="rId6"/>
            <a:extLst>
              <a:ext uri="{FF2B5EF4-FFF2-40B4-BE49-F238E27FC236}">
                <a16:creationId xmlns:a16="http://schemas.microsoft.com/office/drawing/2014/main" id="{4918628C-EE09-4936-BA15-4B6F3E9E6D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6648" y="725271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6" descr="Email icon">
            <a:hlinkClick r:id="rId8"/>
            <a:extLst>
              <a:ext uri="{FF2B5EF4-FFF2-40B4-BE49-F238E27FC236}">
                <a16:creationId xmlns:a16="http://schemas.microsoft.com/office/drawing/2014/main" id="{4B7908A7-79C9-4AA1-8BE9-A21C93B9975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75849" y="7248319"/>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8" descr="Website icon">
            <a:hlinkClick r:id="rId10"/>
            <a:extLst>
              <a:ext uri="{FF2B5EF4-FFF2-40B4-BE49-F238E27FC236}">
                <a16:creationId xmlns:a16="http://schemas.microsoft.com/office/drawing/2014/main" id="{DCD10A9E-772C-4221-B073-09611D8F725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45530" y="7248297"/>
            <a:ext cx="457200" cy="457200"/>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a:extLst>
              <a:ext uri="{FF2B5EF4-FFF2-40B4-BE49-F238E27FC236}">
                <a16:creationId xmlns:a16="http://schemas.microsoft.com/office/drawing/2014/main" id="{C7244B02-EC67-45E4-AEAC-01B5D613CE27}"/>
              </a:ext>
            </a:extLst>
          </p:cNvPr>
          <p:cNvCxnSpPr/>
          <p:nvPr/>
        </p:nvCxnSpPr>
        <p:spPr>
          <a:xfrm flipV="1">
            <a:off x="96429" y="7771516"/>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pic>
        <p:nvPicPr>
          <p:cNvPr id="17" name="Picture 16" descr="A picture containing diagram&#10;&#10;Description automatically generated">
            <a:extLst>
              <a:ext uri="{FF2B5EF4-FFF2-40B4-BE49-F238E27FC236}">
                <a16:creationId xmlns:a16="http://schemas.microsoft.com/office/drawing/2014/main" id="{CA3B6249-A5C0-4909-84D3-0615AA3B26F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39958" y="7832307"/>
            <a:ext cx="808892" cy="914400"/>
          </a:xfrm>
          <a:prstGeom prst="rect">
            <a:avLst/>
          </a:prstGeom>
        </p:spPr>
      </p:pic>
      <p:sp>
        <p:nvSpPr>
          <p:cNvPr id="18" name="TextBox 17">
            <a:extLst>
              <a:ext uri="{FF2B5EF4-FFF2-40B4-BE49-F238E27FC236}">
                <a16:creationId xmlns:a16="http://schemas.microsoft.com/office/drawing/2014/main" id="{479BF35A-2C03-42FD-A24E-47D9D5A8EE20}"/>
              </a:ext>
            </a:extLst>
          </p:cNvPr>
          <p:cNvSpPr txBox="1"/>
          <p:nvPr/>
        </p:nvSpPr>
        <p:spPr>
          <a:xfrm>
            <a:off x="178639" y="8737143"/>
            <a:ext cx="5638800" cy="246221"/>
          </a:xfrm>
          <a:prstGeom prst="rect">
            <a:avLst/>
          </a:prstGeom>
          <a:noFill/>
        </p:spPr>
        <p:txBody>
          <a:bodyPr wrap="square" rtlCol="0">
            <a:spAutoFit/>
          </a:bodyPr>
          <a:lstStyle/>
          <a:p>
            <a:pPr marL="171450" indent="-171450">
              <a:buFont typeface="Symbol" panose="05050102010706020507" pitchFamily="18" charset="2"/>
              <a:buChar char="ã"/>
            </a:pPr>
            <a:r>
              <a:rPr lang="en-US" sz="1000" dirty="0">
                <a:solidFill>
                  <a:srgbClr val="5D2884"/>
                </a:solidFill>
                <a:latin typeface="Amasis MT Pro Black" panose="02040A04050005020304" pitchFamily="18" charset="0"/>
                <a:sym typeface="Symbol" panose="05050102010706020507" pitchFamily="18" charset="2"/>
              </a:rPr>
              <a:t>2022    </a:t>
            </a:r>
            <a:r>
              <a:rPr lang="en-US" sz="1000" dirty="0">
                <a:solidFill>
                  <a:srgbClr val="5D2884"/>
                </a:solidFill>
                <a:latin typeface="Amasis MT Pro Black" panose="02040A04050005020304" pitchFamily="18" charset="0"/>
              </a:rPr>
              <a:t>Winchester Figure Staking Club</a:t>
            </a:r>
            <a:r>
              <a:rPr lang="en-US" sz="1000" dirty="0">
                <a:solidFill>
                  <a:srgbClr val="5D2884"/>
                </a:solidFill>
                <a:latin typeface="Amasis MT Pro Black" panose="02040A04050005020304" pitchFamily="18" charset="0"/>
                <a:sym typeface="Symbol" panose="05050102010706020507" pitchFamily="18" charset="2"/>
              </a:rPr>
              <a:t>  P.O. Box 1093, Burlington, MA  01803</a:t>
            </a:r>
          </a:p>
        </p:txBody>
      </p:sp>
      <p:cxnSp>
        <p:nvCxnSpPr>
          <p:cNvPr id="19" name="Straight Connector 18">
            <a:extLst>
              <a:ext uri="{FF2B5EF4-FFF2-40B4-BE49-F238E27FC236}">
                <a16:creationId xmlns:a16="http://schemas.microsoft.com/office/drawing/2014/main" id="{37C6B250-69A5-46E1-A113-7274F2F64909}"/>
              </a:ext>
            </a:extLst>
          </p:cNvPr>
          <p:cNvCxnSpPr/>
          <p:nvPr/>
        </p:nvCxnSpPr>
        <p:spPr>
          <a:xfrm flipV="1">
            <a:off x="152400" y="5515875"/>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EB2DA71-A540-467E-BC69-CCF7C8E7C8EA}"/>
              </a:ext>
            </a:extLst>
          </p:cNvPr>
          <p:cNvSpPr txBox="1"/>
          <p:nvPr/>
        </p:nvSpPr>
        <p:spPr>
          <a:xfrm>
            <a:off x="125004" y="5621882"/>
            <a:ext cx="4302216" cy="1446550"/>
          </a:xfrm>
          <a:prstGeom prst="rect">
            <a:avLst/>
          </a:prstGeom>
          <a:noFill/>
        </p:spPr>
        <p:txBody>
          <a:bodyPr wrap="square">
            <a:spAutoFit/>
          </a:bodyPr>
          <a:lstStyle/>
          <a:p>
            <a:r>
              <a:rPr lang="en-US" sz="1600" b="1" dirty="0">
                <a:solidFill>
                  <a:srgbClr val="5D2884"/>
                </a:solidFill>
                <a:effectLst/>
                <a:latin typeface="Amasis MT Pro Black" panose="02040A04050005020304" pitchFamily="18" charset="0"/>
              </a:rPr>
              <a:t>Newsletter Feedback</a:t>
            </a:r>
            <a:endParaRPr lang="en-US" sz="1600" dirty="0">
              <a:solidFill>
                <a:srgbClr val="5D2884"/>
              </a:solidFill>
              <a:latin typeface="Amasis MT Pro Black" panose="02040A04050005020304" pitchFamily="18" charset="0"/>
            </a:endParaRPr>
          </a:p>
          <a:p>
            <a:endParaRPr lang="en-US" sz="1200" dirty="0"/>
          </a:p>
          <a:p>
            <a:r>
              <a:rPr lang="en-US" sz="1200" dirty="0"/>
              <a:t>We are excited to re-launch the WFSC Newsletter.  If you have any content ideas or suggestions, please email </a:t>
            </a:r>
            <a:r>
              <a:rPr lang="en-US" sz="1200" dirty="0">
                <a:hlinkClick r:id="rId13"/>
              </a:rPr>
              <a:t>Kristine Trites</a:t>
            </a:r>
            <a:r>
              <a:rPr lang="en-US" sz="1200" dirty="0"/>
              <a:t>.  We’d love to include pictures in our next edition, please use </a:t>
            </a:r>
            <a:r>
              <a:rPr lang="en-US" sz="1200" dirty="0">
                <a:hlinkClick r:id="rId14"/>
              </a:rPr>
              <a:t>Photo Submission Form</a:t>
            </a:r>
            <a:r>
              <a:rPr lang="en-US" sz="1200" dirty="0"/>
              <a:t> to submit.  Our goal is to publish Fall, Winter, Spring editions of the newsletter for the 2022-2023 season.</a:t>
            </a:r>
          </a:p>
        </p:txBody>
      </p:sp>
      <p:cxnSp>
        <p:nvCxnSpPr>
          <p:cNvPr id="24" name="Straight Connector 23">
            <a:extLst>
              <a:ext uri="{FF2B5EF4-FFF2-40B4-BE49-F238E27FC236}">
                <a16:creationId xmlns:a16="http://schemas.microsoft.com/office/drawing/2014/main" id="{706CA39B-A3E6-4E9B-AEA5-95AF1B54AF92}"/>
              </a:ext>
            </a:extLst>
          </p:cNvPr>
          <p:cNvCxnSpPr/>
          <p:nvPr/>
        </p:nvCxnSpPr>
        <p:spPr>
          <a:xfrm flipV="1">
            <a:off x="178639" y="261526"/>
            <a:ext cx="5638800" cy="53340"/>
          </a:xfrm>
          <a:prstGeom prst="line">
            <a:avLst/>
          </a:prstGeom>
          <a:ln w="38100">
            <a:solidFill>
              <a:srgbClr val="5D2884"/>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A117816-29B8-4524-A253-ACF6AA7FFB90}"/>
              </a:ext>
            </a:extLst>
          </p:cNvPr>
          <p:cNvSpPr txBox="1"/>
          <p:nvPr/>
        </p:nvSpPr>
        <p:spPr>
          <a:xfrm>
            <a:off x="5403067" y="8887003"/>
            <a:ext cx="540533" cy="276999"/>
          </a:xfrm>
          <a:prstGeom prst="rect">
            <a:avLst/>
          </a:prstGeom>
          <a:noFill/>
        </p:spPr>
        <p:txBody>
          <a:bodyPr wrap="none" rtlCol="0">
            <a:spAutoFit/>
          </a:bodyPr>
          <a:lstStyle/>
          <a:p>
            <a:fld id="{44B61720-6385-4D4E-9931-A8931EFF8757}" type="slidenum">
              <a:rPr lang="en-US" sz="1200" smtClean="0">
                <a:solidFill>
                  <a:srgbClr val="5D2884"/>
                </a:solidFill>
              </a:rPr>
              <a:t>3</a:t>
            </a:fld>
            <a:r>
              <a:rPr lang="en-US" sz="1200" dirty="0">
                <a:solidFill>
                  <a:srgbClr val="5D2884"/>
                </a:solidFill>
              </a:rPr>
              <a:t> of 3</a:t>
            </a:r>
          </a:p>
        </p:txBody>
      </p:sp>
    </p:spTree>
    <p:extLst>
      <p:ext uri="{BB962C8B-B14F-4D97-AF65-F5344CB8AC3E}">
        <p14:creationId xmlns:p14="http://schemas.microsoft.com/office/powerpoint/2010/main" val="23856888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2102</TotalTime>
  <Words>911</Words>
  <Application>Microsoft Office PowerPoint</Application>
  <PresentationFormat>Custom</PresentationFormat>
  <Paragraphs>94</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Amasis MT Pro Black</vt:lpstr>
      <vt:lpstr>Arial</vt:lpstr>
      <vt:lpstr>Baguet Script</vt:lpstr>
      <vt:lpstr>Calibri</vt:lpstr>
      <vt:lpstr>Calibri Light</vt:lpstr>
      <vt:lpstr>Helvetica</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Trites, Kristine L.,MGPO</dc:creator>
  <cp:lastModifiedBy>Trites, Kristine L.,MGPO</cp:lastModifiedBy>
  <cp:revision>63</cp:revision>
  <dcterms:created xsi:type="dcterms:W3CDTF">2022-10-19T10:53:12Z</dcterms:created>
  <dcterms:modified xsi:type="dcterms:W3CDTF">2022-10-24T22:35:21Z</dcterms:modified>
</cp:coreProperties>
</file>